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3"/>
  </p:notesMasterIdLst>
  <p:sldIdLst>
    <p:sldId id="256" r:id="rId2"/>
    <p:sldId id="259" r:id="rId3"/>
    <p:sldId id="261" r:id="rId4"/>
    <p:sldId id="263" r:id="rId5"/>
    <p:sldId id="303" r:id="rId6"/>
    <p:sldId id="262" r:id="rId7"/>
    <p:sldId id="304" r:id="rId8"/>
    <p:sldId id="305" r:id="rId9"/>
    <p:sldId id="323" r:id="rId10"/>
    <p:sldId id="306" r:id="rId11"/>
    <p:sldId id="307" r:id="rId12"/>
    <p:sldId id="324" r:id="rId13"/>
    <p:sldId id="273" r:id="rId14"/>
    <p:sldId id="270" r:id="rId15"/>
    <p:sldId id="271" r:id="rId16"/>
    <p:sldId id="272" r:id="rId17"/>
    <p:sldId id="312" r:id="rId18"/>
    <p:sldId id="313" r:id="rId19"/>
    <p:sldId id="315" r:id="rId20"/>
    <p:sldId id="314" r:id="rId21"/>
    <p:sldId id="316" r:id="rId22"/>
    <p:sldId id="325" r:id="rId23"/>
    <p:sldId id="326" r:id="rId24"/>
    <p:sldId id="327" r:id="rId25"/>
    <p:sldId id="318" r:id="rId26"/>
    <p:sldId id="322" r:id="rId27"/>
    <p:sldId id="338" r:id="rId28"/>
    <p:sldId id="321" r:id="rId29"/>
    <p:sldId id="330" r:id="rId30"/>
    <p:sldId id="331" r:id="rId31"/>
    <p:sldId id="332" r:id="rId32"/>
    <p:sldId id="297" r:id="rId33"/>
    <p:sldId id="337" r:id="rId34"/>
    <p:sldId id="328" r:id="rId35"/>
    <p:sldId id="339" r:id="rId36"/>
    <p:sldId id="333" r:id="rId37"/>
    <p:sldId id="336" r:id="rId38"/>
    <p:sldId id="334" r:id="rId39"/>
    <p:sldId id="335" r:id="rId40"/>
    <p:sldId id="329" r:id="rId41"/>
    <p:sldId id="320" r:id="rId42"/>
    <p:sldId id="290" r:id="rId43"/>
    <p:sldId id="298" r:id="rId44"/>
    <p:sldId id="299" r:id="rId45"/>
    <p:sldId id="300" r:id="rId46"/>
    <p:sldId id="301" r:id="rId47"/>
    <p:sldId id="277" r:id="rId48"/>
    <p:sldId id="278" r:id="rId49"/>
    <p:sldId id="279" r:id="rId50"/>
    <p:sldId id="280" r:id="rId51"/>
    <p:sldId id="281" r:id="rId52"/>
    <p:sldId id="282" r:id="rId53"/>
    <p:sldId id="283" r:id="rId54"/>
    <p:sldId id="285" r:id="rId55"/>
    <p:sldId id="284" r:id="rId56"/>
    <p:sldId id="286" r:id="rId57"/>
    <p:sldId id="287" r:id="rId58"/>
    <p:sldId id="288" r:id="rId59"/>
    <p:sldId id="289" r:id="rId60"/>
    <p:sldId id="302" r:id="rId61"/>
    <p:sldId id="260" r:id="rId62"/>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632F600-0F7B-457A-9CDE-3B0484154965}">
          <p14:sldIdLst>
            <p14:sldId id="256"/>
            <p14:sldId id="259"/>
            <p14:sldId id="261"/>
            <p14:sldId id="263"/>
            <p14:sldId id="303"/>
            <p14:sldId id="262"/>
            <p14:sldId id="304"/>
            <p14:sldId id="305"/>
            <p14:sldId id="323"/>
            <p14:sldId id="306"/>
            <p14:sldId id="307"/>
            <p14:sldId id="324"/>
            <p14:sldId id="273"/>
            <p14:sldId id="270"/>
            <p14:sldId id="271"/>
            <p14:sldId id="272"/>
            <p14:sldId id="312"/>
            <p14:sldId id="313"/>
            <p14:sldId id="315"/>
            <p14:sldId id="314"/>
            <p14:sldId id="316"/>
            <p14:sldId id="325"/>
            <p14:sldId id="326"/>
            <p14:sldId id="327"/>
            <p14:sldId id="318"/>
            <p14:sldId id="322"/>
            <p14:sldId id="338"/>
            <p14:sldId id="321"/>
            <p14:sldId id="330"/>
            <p14:sldId id="331"/>
            <p14:sldId id="332"/>
            <p14:sldId id="297"/>
            <p14:sldId id="337"/>
            <p14:sldId id="328"/>
            <p14:sldId id="339"/>
            <p14:sldId id="333"/>
            <p14:sldId id="336"/>
            <p14:sldId id="334"/>
            <p14:sldId id="335"/>
            <p14:sldId id="329"/>
            <p14:sldId id="320"/>
            <p14:sldId id="290"/>
            <p14:sldId id="298"/>
            <p14:sldId id="299"/>
            <p14:sldId id="300"/>
            <p14:sldId id="301"/>
            <p14:sldId id="277"/>
            <p14:sldId id="278"/>
            <p14:sldId id="279"/>
            <p14:sldId id="280"/>
            <p14:sldId id="281"/>
            <p14:sldId id="282"/>
            <p14:sldId id="283"/>
            <p14:sldId id="285"/>
            <p14:sldId id="284"/>
            <p14:sldId id="286"/>
            <p14:sldId id="287"/>
            <p14:sldId id="288"/>
            <p14:sldId id="289"/>
            <p14:sldId id="302"/>
            <p14:sldId id="2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parza" initials="JE" lastIdx="2" clrIdx="0">
    <p:extLst>
      <p:ext uri="{19B8F6BF-5375-455C-9EA6-DF929625EA0E}">
        <p15:presenceInfo xmlns:p15="http://schemas.microsoft.com/office/powerpoint/2012/main" userId="S-1-5-21-2776513399-1243514662-1722640178-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FF3399"/>
    <a:srgbClr val="FF99CC"/>
    <a:srgbClr val="FFCB05"/>
    <a:srgbClr val="FA9C12"/>
    <a:srgbClr val="FF8209"/>
    <a:srgbClr val="78777C"/>
    <a:srgbClr val="252526"/>
    <a:srgbClr val="FF4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1775" autoAdjust="0"/>
  </p:normalViewPr>
  <p:slideViewPr>
    <p:cSldViewPr snapToGrid="0">
      <p:cViewPr>
        <p:scale>
          <a:sx n="80" d="100"/>
          <a:sy n="80" d="100"/>
        </p:scale>
        <p:origin x="3996"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69AC9-3FA4-4381-83B2-40897DF994E7}" type="datetimeFigureOut">
              <a:rPr lang="es-ES" smtClean="0"/>
              <a:t>16/01/2024</a:t>
            </a:fld>
            <a:endParaRPr lang="es-ES"/>
          </a:p>
        </p:txBody>
      </p:sp>
      <p:sp>
        <p:nvSpPr>
          <p:cNvPr id="4" name="Marcador de imagen de diapositiva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A93F7-1685-46B4-BE6C-F4569047CB5A}" type="slidenum">
              <a:rPr lang="es-ES" smtClean="0"/>
              <a:t>‹Nº›</a:t>
            </a:fld>
            <a:endParaRPr lang="es-ES"/>
          </a:p>
        </p:txBody>
      </p:sp>
    </p:spTree>
    <p:extLst>
      <p:ext uri="{BB962C8B-B14F-4D97-AF65-F5344CB8AC3E}">
        <p14:creationId xmlns:p14="http://schemas.microsoft.com/office/powerpoint/2010/main" val="73275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en el ITI trabajamos con Angular, </a:t>
            </a:r>
            <a:r>
              <a:rPr lang="es-ES" dirty="0" err="1"/>
              <a:t>Vue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a:t>
            </a:fld>
            <a:endParaRPr lang="es-ES"/>
          </a:p>
        </p:txBody>
      </p:sp>
    </p:spTree>
    <p:extLst>
      <p:ext uri="{BB962C8B-B14F-4D97-AF65-F5344CB8AC3E}">
        <p14:creationId xmlns:p14="http://schemas.microsoft.com/office/powerpoint/2010/main" val="45454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nos centraremos a hablar de </a:t>
            </a:r>
            <a:r>
              <a:rPr lang="es-ES" dirty="0" err="1"/>
              <a:t>SignalR</a:t>
            </a:r>
            <a:r>
              <a:rPr lang="es-ES" dirty="0"/>
              <a:t>. </a:t>
            </a:r>
            <a:r>
              <a:rPr lang="es-ES" dirty="0" err="1"/>
              <a:t>SignalR</a:t>
            </a:r>
            <a:r>
              <a:rPr lang="es-ES" dirty="0"/>
              <a:t> fue creado por el </a:t>
            </a:r>
            <a:r>
              <a:rPr lang="es-ES" dirty="0" err="1"/>
              <a:t>equipod</a:t>
            </a:r>
            <a:r>
              <a:rPr lang="es-ES" dirty="0"/>
              <a:t> e Microsoft y se publicó por primera vez en 2013, desde entonces se ha ido actualizando con nuevas características y con nuevas mejoras.</a:t>
            </a:r>
          </a:p>
          <a:p>
            <a:r>
              <a:rPr lang="es-ES" dirty="0"/>
              <a:t>La peculiaridad de </a:t>
            </a:r>
            <a:r>
              <a:rPr lang="es-ES" dirty="0" err="1"/>
              <a:t>SignalR</a:t>
            </a:r>
            <a:r>
              <a:rPr lang="es-ES" dirty="0"/>
              <a:t> es que utiliza una variedad de técnicas (técnicas que hemos mencionado anteriormente) para proporcionar comunicación bidireccional entre clientes y servidores. Estas son </a:t>
            </a:r>
            <a:r>
              <a:rPr lang="es-ES" dirty="0" err="1"/>
              <a:t>WebSockets</a:t>
            </a:r>
            <a:r>
              <a:rPr lang="es-ES" dirty="0"/>
              <a:t>, Server </a:t>
            </a:r>
            <a:r>
              <a:rPr lang="es-ES" dirty="0" err="1"/>
              <a:t>Sent</a:t>
            </a:r>
            <a:r>
              <a:rPr lang="es-ES" dirty="0"/>
              <a:t> </a:t>
            </a:r>
            <a:r>
              <a:rPr lang="es-ES" dirty="0" err="1"/>
              <a:t>Events</a:t>
            </a:r>
            <a:r>
              <a:rPr lang="es-ES" dirty="0"/>
              <a:t>, </a:t>
            </a:r>
            <a:r>
              <a:rPr lang="es-ES" dirty="0" err="1"/>
              <a:t>Forever</a:t>
            </a:r>
            <a:r>
              <a:rPr lang="es-ES" dirty="0"/>
              <a:t> </a:t>
            </a:r>
            <a:r>
              <a:rPr lang="es-ES" dirty="0" err="1"/>
              <a:t>Frame</a:t>
            </a:r>
            <a:r>
              <a:rPr lang="es-ES" dirty="0"/>
              <a:t> y Long </a:t>
            </a:r>
            <a:r>
              <a:rPr lang="es-ES" dirty="0" err="1"/>
              <a:t>Polling</a:t>
            </a:r>
            <a:r>
              <a:rPr lang="es-ES" dirty="0"/>
              <a:t>. Exactamente la elección de la tecnología a utilizar va dependiendo de la disponibilidad, es decir, </a:t>
            </a:r>
            <a:r>
              <a:rPr lang="es-ES" dirty="0" err="1"/>
              <a:t>SignalR</a:t>
            </a:r>
            <a:r>
              <a:rPr lang="es-ES" dirty="0"/>
              <a:t> utilizará </a:t>
            </a:r>
            <a:r>
              <a:rPr lang="es-ES" dirty="0" err="1"/>
              <a:t>Websockets</a:t>
            </a:r>
            <a:r>
              <a:rPr lang="es-ES" dirty="0"/>
              <a:t> si estos están disponibles, sino utilizará Server </a:t>
            </a:r>
            <a:r>
              <a:rPr lang="es-ES" dirty="0" err="1"/>
              <a:t>Sent</a:t>
            </a:r>
            <a:r>
              <a:rPr lang="es-ES" dirty="0"/>
              <a:t> </a:t>
            </a:r>
            <a:r>
              <a:rPr lang="es-ES" dirty="0" err="1"/>
              <a:t>Events</a:t>
            </a:r>
            <a:r>
              <a:rPr lang="es-ES" dirty="0"/>
              <a:t> sino  </a:t>
            </a:r>
            <a:r>
              <a:rPr lang="es-ES" dirty="0" err="1"/>
              <a:t>Forever</a:t>
            </a:r>
            <a:r>
              <a:rPr lang="es-ES" dirty="0"/>
              <a:t> </a:t>
            </a:r>
            <a:r>
              <a:rPr lang="es-ES" dirty="0" err="1"/>
              <a:t>frame</a:t>
            </a:r>
            <a:r>
              <a:rPr lang="es-ES" dirty="0"/>
              <a:t> sino Long </a:t>
            </a:r>
            <a:r>
              <a:rPr lang="es-ES" dirty="0" err="1"/>
              <a:t>Polling</a:t>
            </a:r>
            <a:r>
              <a:rPr lang="es-ES" dirty="0"/>
              <a:t>.</a:t>
            </a:r>
          </a:p>
          <a:p>
            <a:endParaRPr lang="es-ES" dirty="0"/>
          </a:p>
          <a:p>
            <a:r>
              <a:rPr lang="es-ES" dirty="0"/>
              <a:t>Entre las ventajas que podemos destacar son la bidireccionalidad, la eficiencia ya que como utiliza una variedad de técnicas</a:t>
            </a:r>
            <a:r>
              <a:rPr lang="es-ES" b="0" i="0" dirty="0">
                <a:solidFill>
                  <a:srgbClr val="E3E3E3"/>
                </a:solidFill>
                <a:effectLst/>
                <a:latin typeface="Google Sans"/>
              </a:rPr>
              <a:t> para proporcionar una comunicación eficiente en tiempo real ayuda a reducir el uso de la red y la sobrecarga del servidor.</a:t>
            </a:r>
          </a:p>
          <a:p>
            <a:r>
              <a:rPr lang="es-ES" b="0" i="0" dirty="0">
                <a:solidFill>
                  <a:srgbClr val="E3E3E3"/>
                </a:solidFill>
                <a:effectLst/>
                <a:latin typeface="Google Sans"/>
              </a:rPr>
              <a:t>Fiabilidad ya que  utiliza un conjunto de mecanismos para garantizar la entrega fiable de los datos y gran </a:t>
            </a:r>
            <a:r>
              <a:rPr lang="es-ES" b="0" i="0" dirty="0" err="1">
                <a:solidFill>
                  <a:srgbClr val="E3E3E3"/>
                </a:solidFill>
                <a:effectLst/>
                <a:latin typeface="Google Sans"/>
              </a:rPr>
              <a:t>copatibilidad</a:t>
            </a:r>
            <a:r>
              <a:rPr lang="es-ES" b="0" i="0" dirty="0">
                <a:solidFill>
                  <a:srgbClr val="E3E3E3"/>
                </a:solidFill>
                <a:effectLst/>
                <a:latin typeface="Google Sans"/>
              </a:rPr>
              <a:t> entre servidores</a:t>
            </a:r>
          </a:p>
          <a:p>
            <a:r>
              <a:rPr lang="es-ES" b="0" i="0" dirty="0">
                <a:solidFill>
                  <a:srgbClr val="E3E3E3"/>
                </a:solidFill>
                <a:effectLst/>
                <a:latin typeface="Google Sans"/>
              </a:rPr>
              <a:t>Como desventajas podríamos destacar que </a:t>
            </a:r>
            <a:r>
              <a:rPr lang="es-ES" b="0" i="0" dirty="0" err="1">
                <a:solidFill>
                  <a:srgbClr val="E3E3E3"/>
                </a:solidFill>
                <a:effectLst/>
                <a:latin typeface="Google Sans"/>
              </a:rPr>
              <a:t>SignalR</a:t>
            </a:r>
            <a:r>
              <a:rPr lang="es-ES" b="0" i="0" dirty="0">
                <a:solidFill>
                  <a:srgbClr val="E3E3E3"/>
                </a:solidFill>
                <a:effectLst/>
                <a:latin typeface="Google Sans"/>
              </a:rPr>
              <a:t> puede ser más complejo de implementar que otras tecnologías de comunicación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12</a:t>
            </a:fld>
            <a:endParaRPr lang="es-ES"/>
          </a:p>
        </p:txBody>
      </p:sp>
    </p:spTree>
    <p:extLst>
      <p:ext uri="{BB962C8B-B14F-4D97-AF65-F5344CB8AC3E}">
        <p14:creationId xmlns:p14="http://schemas.microsoft.com/office/powerpoint/2010/main" val="4205211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podemos ver algunos ejemplos de aplicaciones que utilizan las tecnologías que anteriormente hemos mencionado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13</a:t>
            </a:fld>
            <a:endParaRPr lang="es-ES"/>
          </a:p>
        </p:txBody>
      </p:sp>
    </p:spTree>
    <p:extLst>
      <p:ext uri="{BB962C8B-B14F-4D97-AF65-F5344CB8AC3E}">
        <p14:creationId xmlns:p14="http://schemas.microsoft.com/office/powerpoint/2010/main" val="821377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17</a:t>
            </a:fld>
            <a:endParaRPr lang="es-ES"/>
          </a:p>
        </p:txBody>
      </p:sp>
    </p:spTree>
    <p:extLst>
      <p:ext uri="{BB962C8B-B14F-4D97-AF65-F5344CB8AC3E}">
        <p14:creationId xmlns:p14="http://schemas.microsoft.com/office/powerpoint/2010/main" val="2033767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22</a:t>
            </a:fld>
            <a:endParaRPr lang="es-ES"/>
          </a:p>
        </p:txBody>
      </p:sp>
    </p:spTree>
    <p:extLst>
      <p:ext uri="{BB962C8B-B14F-4D97-AF65-F5344CB8AC3E}">
        <p14:creationId xmlns:p14="http://schemas.microsoft.com/office/powerpoint/2010/main" val="304115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92C32"/>
                </a:solidFill>
                <a:effectLst/>
                <a:latin typeface="Open Sans" panose="020B0606030504020204" pitchFamily="34" charset="0"/>
              </a:rPr>
              <a:t> ¿Cómo podríamos entender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a:t>
            </a:r>
          </a:p>
          <a:p>
            <a:pPr algn="l"/>
            <a:r>
              <a:rPr lang="es-ES" b="0" i="0" dirty="0">
                <a:solidFill>
                  <a:srgbClr val="292C32"/>
                </a:solidFill>
                <a:effectLst/>
                <a:latin typeface="Open Sans" panose="020B0606030504020204" pitchFamily="34" charset="0"/>
              </a:rPr>
              <a:t>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difieren de las peticiones web tradicionales, exactamente las peticiones web clásicas son más parecidas a enviar una carta por correo postal tradicional y esperar que algún día el receptor de dicha carta nos conteste. En este caso,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se asemejan más a una llamada telefónica. Por ejemplo, cuando tienes una llamada telefónica con una persona, esa llamada se produce en tiempo real, es decir en el presente, lo que implica que cuando dices algo, tu amigo puede oírlo al momento y responder inmediatamente. Así es como funcionan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 Permiten que un sitio web o una aplicación se comunique con un servidor en tiempo real, de modo que los datos se pueden enviar y recibir al instante sin ningún retraso.</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26</a:t>
            </a:fld>
            <a:endParaRPr lang="es-ES"/>
          </a:p>
        </p:txBody>
      </p:sp>
    </p:spTree>
    <p:extLst>
      <p:ext uri="{BB962C8B-B14F-4D97-AF65-F5344CB8AC3E}">
        <p14:creationId xmlns:p14="http://schemas.microsoft.com/office/powerpoint/2010/main" val="2823343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Lo interesante es que, una vez que la conexión está establecida, es decir, tenemos o estamos en una llamada en curso, no hay necesidad de colgar el teléfono después de cada frase o argumento que digamos.</a:t>
            </a:r>
          </a:p>
          <a:p>
            <a:pPr algn="l"/>
            <a:r>
              <a:rPr lang="es-ES" b="0" i="0" dirty="0">
                <a:solidFill>
                  <a:srgbClr val="D1D5DB"/>
                </a:solidFill>
                <a:effectLst/>
                <a:latin typeface="Söhne"/>
              </a:rPr>
              <a:t>Los </a:t>
            </a:r>
            <a:r>
              <a:rPr lang="es-ES" b="0" i="0" dirty="0" err="1">
                <a:solidFill>
                  <a:srgbClr val="D1D5DB"/>
                </a:solidFill>
                <a:effectLst/>
                <a:latin typeface="Söhne"/>
              </a:rPr>
              <a:t>WebSockets</a:t>
            </a:r>
            <a:r>
              <a:rPr lang="es-ES" b="0" i="0" dirty="0">
                <a:solidFill>
                  <a:srgbClr val="D1D5DB"/>
                </a:solidFill>
                <a:effectLst/>
                <a:latin typeface="Söhne"/>
              </a:rPr>
              <a:t> permiten que tanto el cliente como el servidor envíen datos en ambas direcciones ,es decir, la comunicación es bidireccional. También mientras la conexión está abierta, esta persiste y es continua. Algo a destacar es que no se necesitan trucos adicionales para mantener la conexión abierta; está diseñada específicamente para este tipo de intercambio constante de información. Concretamente el protocolo TCP se encarga de ello, </a:t>
            </a:r>
            <a:r>
              <a:rPr lang="es-ES" b="0" i="0" dirty="0">
                <a:solidFill>
                  <a:srgbClr val="E3E3E3"/>
                </a:solidFill>
                <a:effectLst/>
                <a:latin typeface="Google Sans"/>
              </a:rPr>
              <a:t>permite que los datos se envíen y reciban de forma continua, sin necesidad de establecer una nueva conexión cada vez que se quiera enviar un mensaje.</a:t>
            </a:r>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27</a:t>
            </a:fld>
            <a:endParaRPr lang="es-ES"/>
          </a:p>
        </p:txBody>
      </p:sp>
    </p:spTree>
    <p:extLst>
      <p:ext uri="{BB962C8B-B14F-4D97-AF65-F5344CB8AC3E}">
        <p14:creationId xmlns:p14="http://schemas.microsoft.com/office/powerpoint/2010/main" val="1623497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hablar ahora de cómo se abre una conexión WebSocket y que tipo de información podemos ver en ella. Primero de todo, cuando se crea la conexión WebSocket que se hace mediante el new WebSocket y dentro especificamos el protocolo especial “</a:t>
            </a:r>
            <a:r>
              <a:rPr lang="es-ES" dirty="0" err="1"/>
              <a:t>ws</a:t>
            </a:r>
            <a:r>
              <a:rPr lang="es-ES" dirty="0"/>
              <a:t>://” y la </a:t>
            </a:r>
            <a:r>
              <a:rPr lang="es-ES" dirty="0" err="1"/>
              <a:t>url</a:t>
            </a:r>
            <a:r>
              <a:rPr lang="es-ES" dirty="0"/>
              <a:t> del back habilitado para tener comunicación entre </a:t>
            </a:r>
            <a:r>
              <a:rPr lang="es-ES" dirty="0" err="1"/>
              <a:t>WebSockets</a:t>
            </a:r>
            <a:r>
              <a:rPr lang="es-ES" dirty="0"/>
              <a:t>. Cuando hacemos esto se crea la conexión de inmediato. </a:t>
            </a:r>
            <a:r>
              <a:rPr lang="es-ES" b="0" i="0" dirty="0">
                <a:solidFill>
                  <a:srgbClr val="E2E3E7"/>
                </a:solidFill>
                <a:effectLst/>
                <a:latin typeface="BlinkMacSystemFont"/>
              </a:rPr>
              <a:t>Durante la conexión, el navegador (usando cabeceras) le pregunta al servidor: “¿Soportas </a:t>
            </a:r>
            <a:r>
              <a:rPr lang="es-ES" b="0" i="0" dirty="0" err="1">
                <a:solidFill>
                  <a:srgbClr val="E2E3E7"/>
                </a:solidFill>
                <a:effectLst/>
                <a:latin typeface="BlinkMacSystemFont"/>
              </a:rPr>
              <a:t>Websockets</a:t>
            </a:r>
            <a:r>
              <a:rPr lang="es-ES" b="0" i="0" dirty="0">
                <a:solidFill>
                  <a:srgbClr val="E2E3E7"/>
                </a:solidFill>
                <a:effectLst/>
                <a:latin typeface="BlinkMacSystemFont"/>
              </a:rPr>
              <a:t>?” y si </a:t>
            </a:r>
            <a:r>
              <a:rPr lang="es-ES" b="0" i="0" dirty="0" err="1">
                <a:solidFill>
                  <a:srgbClr val="E2E3E7"/>
                </a:solidFill>
                <a:effectLst/>
                <a:latin typeface="BlinkMacSystemFont"/>
              </a:rPr>
              <a:t>si</a:t>
            </a:r>
            <a:r>
              <a:rPr lang="es-ES" b="0" i="0" dirty="0">
                <a:solidFill>
                  <a:srgbClr val="E2E3E7"/>
                </a:solidFill>
                <a:effectLst/>
                <a:latin typeface="BlinkMacSystemFont"/>
              </a:rPr>
              <a:t> el servidor responde “Sí”, la comunicación continúa en el protocolo WebSocket.</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28</a:t>
            </a:fld>
            <a:endParaRPr lang="es-ES"/>
          </a:p>
        </p:txBody>
      </p:sp>
    </p:spTree>
    <p:extLst>
      <p:ext uri="{BB962C8B-B14F-4D97-AF65-F5344CB8AC3E}">
        <p14:creationId xmlns:p14="http://schemas.microsoft.com/office/powerpoint/2010/main" val="214249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analizar un poquito más sobre como ocurre esta conexión, si queremos filtrar desde las opciones de desarrollador las peticiones de WebSocket, dentro del apartado de “Red” o “Network” dependiendo del idioma con el que trabajéis, seleccionaremos la opción de “WS” como os indico en el cuadro rojo, ¿vale?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29</a:t>
            </a:fld>
            <a:endParaRPr lang="es-ES"/>
          </a:p>
        </p:txBody>
      </p:sp>
    </p:spTree>
    <p:extLst>
      <p:ext uri="{BB962C8B-B14F-4D97-AF65-F5344CB8AC3E}">
        <p14:creationId xmlns:p14="http://schemas.microsoft.com/office/powerpoint/2010/main" val="658072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ver los puntos más relevantes de esta petición, tenemos en primera instancia “</a:t>
            </a:r>
            <a:r>
              <a:rPr lang="es-ES" dirty="0" err="1"/>
              <a:t>Connection</a:t>
            </a:r>
            <a:r>
              <a:rPr lang="es-ES" dirty="0"/>
              <a:t>: </a:t>
            </a:r>
            <a:r>
              <a:rPr lang="es-ES" dirty="0" err="1"/>
              <a:t>Upgrade</a:t>
            </a:r>
            <a:r>
              <a:rPr lang="es-ES" dirty="0"/>
              <a:t>” que señaliza que el cliente quiere cambiar el protocolo y exactamente en el punto final de la diapositiva tenemos “</a:t>
            </a:r>
            <a:r>
              <a:rPr lang="es-ES" dirty="0" err="1"/>
              <a:t>Upgrade</a:t>
            </a:r>
            <a:r>
              <a:rPr lang="es-ES" dirty="0"/>
              <a:t>: </a:t>
            </a:r>
            <a:r>
              <a:rPr lang="es-ES" dirty="0" err="1"/>
              <a:t>websocket</a:t>
            </a:r>
            <a:r>
              <a:rPr lang="es-ES" dirty="0"/>
              <a:t>” que nos indica a qué protocolo es al que deseábamos cambiar. Luego el </a:t>
            </a:r>
            <a:r>
              <a:rPr lang="es-ES" dirty="0" err="1"/>
              <a:t>origin</a:t>
            </a:r>
            <a:r>
              <a:rPr lang="es-ES" dirty="0"/>
              <a:t> es la web desde la que enviamos la petición, por otro lado tenemos el “</a:t>
            </a:r>
            <a:r>
              <a:rPr lang="es-ES" dirty="0" err="1"/>
              <a:t>Sec</a:t>
            </a:r>
            <a:r>
              <a:rPr lang="es-ES" dirty="0"/>
              <a:t>-</a:t>
            </a:r>
            <a:r>
              <a:rPr lang="es-ES" dirty="0" err="1"/>
              <a:t>WebScoket</a:t>
            </a:r>
            <a:r>
              <a:rPr lang="es-ES" dirty="0"/>
              <a:t>-Key” que se trata de una clave aleatoria generada por el navegador, usada para asegurar que el servidor soporta el protocolo WebSocket. Y Finalmente tenemos el “</a:t>
            </a:r>
            <a:r>
              <a:rPr lang="es-ES" dirty="0" err="1"/>
              <a:t>Sec-Websocket-Version</a:t>
            </a:r>
            <a:r>
              <a:rPr lang="es-ES" dirty="0"/>
              <a:t>” que indica la versión del protocolo que estamos usando.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30</a:t>
            </a:fld>
            <a:endParaRPr lang="es-ES"/>
          </a:p>
        </p:txBody>
      </p:sp>
    </p:spTree>
    <p:extLst>
      <p:ext uri="{BB962C8B-B14F-4D97-AF65-F5344CB8AC3E}">
        <p14:creationId xmlns:p14="http://schemas.microsoft.com/office/powerpoint/2010/main" val="153174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Así que, si el servidor concede el cambio a WebSocket, envía como respuesta un código 101 y nos devuelve la cabecera “</a:t>
            </a:r>
            <a:r>
              <a:rPr lang="es-ES" dirty="0" err="1"/>
              <a:t>Sec</a:t>
            </a:r>
            <a:r>
              <a:rPr lang="es-ES" dirty="0"/>
              <a:t>-WebSocket-</a:t>
            </a:r>
            <a:r>
              <a:rPr lang="es-ES" dirty="0" err="1"/>
              <a:t>Accept</a:t>
            </a:r>
            <a:r>
              <a:rPr lang="es-ES" dirty="0"/>
              <a:t>” que nos indica que el </a:t>
            </a:r>
            <a:r>
              <a:rPr lang="es-ES" dirty="0" err="1"/>
              <a:t>navegadpr</a:t>
            </a:r>
            <a:r>
              <a:rPr lang="es-ES" dirty="0"/>
              <a:t> soporta el protocolo WebSocket y podemos usarlo sin problema alguno.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31</a:t>
            </a:fld>
            <a:endParaRPr lang="es-ES"/>
          </a:p>
        </p:txBody>
      </p:sp>
    </p:spTree>
    <p:extLst>
      <p:ext uri="{BB962C8B-B14F-4D97-AF65-F5344CB8AC3E}">
        <p14:creationId xmlns:p14="http://schemas.microsoft.com/office/powerpoint/2010/main" val="2352174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de todo es interesante conocer una definición sobre el concepto general que vamos a tratar en toda la presentación y tener un poco de contexto de en qué años fue surgiendo cada unas de las tecnologías que vamos a tratar, por quien o quienes han sido creadas y si alguna está basada en alguna tecnología anterior.</a:t>
            </a:r>
          </a:p>
          <a:p>
            <a:endParaRPr lang="es-ES" dirty="0"/>
          </a:p>
          <a:p>
            <a:r>
              <a:rPr lang="es-ES" dirty="0"/>
              <a:t>Así que empezamos la comunicación en tiempo real entre un cliente (como puede ser una aplicación web) y un servidor (como puede ser el </a:t>
            </a:r>
            <a:r>
              <a:rPr lang="es-ES" dirty="0" err="1"/>
              <a:t>backend</a:t>
            </a:r>
            <a:r>
              <a:rPr lang="es-ES" dirty="0"/>
              <a:t> de nuestra aplicación web) es una tecnología que nos permite intercambiar datos entre ambos en tiempo real. ¿Qué significa esto? Significa que los datos se envían y reciben de forma inmediata sin necesidad de esperar a que se complete la solicitud.</a:t>
            </a:r>
          </a:p>
          <a:p>
            <a:endParaRPr lang="es-ES" dirty="0"/>
          </a:p>
          <a:p>
            <a:r>
              <a:rPr lang="es-ES" dirty="0"/>
              <a:t>Pero, ¿Por qué necesitamos estrategias especiales? Observando la imagen podemos ver que la base de la web tiene la siguiente arquitectura, Cliente (</a:t>
            </a:r>
            <a:r>
              <a:rPr lang="es-ES" dirty="0" err="1"/>
              <a:t>frontend</a:t>
            </a:r>
            <a:r>
              <a:rPr lang="es-ES" dirty="0"/>
              <a:t>) – Servidor (Backend) y el protocolo de HTTP que funciona para la transmisión de datos entre el servidor y el cliente. </a:t>
            </a:r>
            <a:r>
              <a:rPr lang="es-ES" dirty="0" err="1"/>
              <a:t>Quédemonos</a:t>
            </a:r>
            <a:r>
              <a:rPr lang="es-ES" dirty="0"/>
              <a:t> con esta imagen porque vamos a seguir profundizando más en ella (SIGUIENTE)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a:t>
            </a:fld>
            <a:endParaRPr lang="es-ES"/>
          </a:p>
        </p:txBody>
      </p:sp>
    </p:spTree>
    <p:extLst>
      <p:ext uri="{BB962C8B-B14F-4D97-AF65-F5344CB8AC3E}">
        <p14:creationId xmlns:p14="http://schemas.microsoft.com/office/powerpoint/2010/main" val="2243348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Por otro lado, quería comentar el tema de la compatibilidad, la gran ventaja es que esta tecnología está ampliamente soportada por los navegadores, con alrededor del 98%  de compatibilidad con todos los navegadores según las estadísticas.</a:t>
            </a:r>
            <a:r>
              <a:rPr lang="es-ES" b="0" i="0" dirty="0">
                <a:solidFill>
                  <a:srgbClr val="DAD5CD"/>
                </a:solidFill>
                <a:effectLst/>
                <a:latin typeface="Söhne"/>
              </a:rPr>
              <a:t> </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32</a:t>
            </a:fld>
            <a:endParaRPr lang="es-ES"/>
          </a:p>
        </p:txBody>
      </p:sp>
    </p:spTree>
    <p:extLst>
      <p:ext uri="{BB962C8B-B14F-4D97-AF65-F5344CB8AC3E}">
        <p14:creationId xmlns:p14="http://schemas.microsoft.com/office/powerpoint/2010/main" val="2581846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AD5CD"/>
                </a:solidFill>
                <a:effectLst/>
                <a:latin typeface="Söhne"/>
              </a:rPr>
              <a:t>En general, al implementar </a:t>
            </a:r>
            <a:r>
              <a:rPr lang="es-ES" b="0" i="0" dirty="0" err="1">
                <a:solidFill>
                  <a:srgbClr val="DAD5CD"/>
                </a:solidFill>
                <a:effectLst/>
                <a:latin typeface="Söhne"/>
              </a:rPr>
              <a:t>Websockets</a:t>
            </a:r>
            <a:r>
              <a:rPr lang="es-ES" b="0" i="0" dirty="0">
                <a:solidFill>
                  <a:srgbClr val="DAD5CD"/>
                </a:solidFill>
                <a:effectLst/>
                <a:latin typeface="Söhne"/>
              </a:rPr>
              <a:t>, se suele recurrir a ciertas bibliotecas que gestionan de manera inteligente la conexión. Estas bibliotecas verifican si tu navegador es compatible con </a:t>
            </a:r>
            <a:r>
              <a:rPr lang="es-ES" b="0" i="0" dirty="0" err="1">
                <a:solidFill>
                  <a:srgbClr val="DAD5CD"/>
                </a:solidFill>
                <a:effectLst/>
                <a:latin typeface="Söhne"/>
              </a:rPr>
              <a:t>Websockets</a:t>
            </a:r>
            <a:r>
              <a:rPr lang="es-ES" b="0" i="0" dirty="0">
                <a:solidFill>
                  <a:srgbClr val="DAD5CD"/>
                </a:solidFill>
                <a:effectLst/>
                <a:latin typeface="Söhne"/>
              </a:rPr>
              <a:t>; si es así, establecen la conexión directamente a través de </a:t>
            </a:r>
            <a:r>
              <a:rPr lang="es-ES" b="0" i="0" dirty="0" err="1">
                <a:solidFill>
                  <a:srgbClr val="DAD5CD"/>
                </a:solidFill>
                <a:effectLst/>
                <a:latin typeface="Söhne"/>
              </a:rPr>
              <a:t>Websockets</a:t>
            </a:r>
            <a:r>
              <a:rPr lang="es-ES" b="0" i="0" dirty="0">
                <a:solidFill>
                  <a:srgbClr val="DAD5CD"/>
                </a:solidFill>
                <a:effectLst/>
                <a:latin typeface="Söhne"/>
              </a:rPr>
              <a:t>. En caso contrario, utilizan una técnica llamada '</a:t>
            </a:r>
            <a:r>
              <a:rPr lang="es-ES" b="0" i="0" dirty="0" err="1">
                <a:solidFill>
                  <a:srgbClr val="DAD5CD"/>
                </a:solidFill>
                <a:effectLst/>
                <a:latin typeface="Söhne"/>
              </a:rPr>
              <a:t>polling</a:t>
            </a:r>
            <a:r>
              <a:rPr lang="es-ES" b="0" i="0" dirty="0">
                <a:solidFill>
                  <a:srgbClr val="DAD5CD"/>
                </a:solidFill>
                <a:effectLst/>
                <a:latin typeface="Söhne"/>
              </a:rPr>
              <a:t>' como </a:t>
            </a:r>
            <a:r>
              <a:rPr lang="es-ES" b="0" i="0" dirty="0" err="1">
                <a:solidFill>
                  <a:srgbClr val="DAD5CD"/>
                </a:solidFill>
                <a:effectLst/>
                <a:latin typeface="Söhne"/>
              </a:rPr>
              <a:t>respaldo.En</a:t>
            </a:r>
            <a:r>
              <a:rPr lang="es-ES" b="0" i="0" dirty="0">
                <a:solidFill>
                  <a:srgbClr val="DAD5CD"/>
                </a:solidFill>
                <a:effectLst/>
                <a:latin typeface="Söhne"/>
              </a:rPr>
              <a:t> el pasado, lidiar con estas complejidades era más común, pero hoy en día, con la amplia implementación de </a:t>
            </a:r>
            <a:r>
              <a:rPr lang="es-ES" b="0" i="0" dirty="0" err="1">
                <a:solidFill>
                  <a:srgbClr val="DAD5CD"/>
                </a:solidFill>
                <a:effectLst/>
                <a:latin typeface="Söhne"/>
              </a:rPr>
              <a:t>Websockets</a:t>
            </a:r>
            <a:r>
              <a:rPr lang="es-ES" b="0" i="0" dirty="0">
                <a:solidFill>
                  <a:srgbClr val="DAD5CD"/>
                </a:solidFill>
                <a:effectLst/>
                <a:latin typeface="Söhne"/>
              </a:rPr>
              <a:t>, estas situaciones son menos frecuentes. Aun así, es valioso entender la evolución tecnológica y las soluciones que se han utilizado.</a:t>
            </a:r>
          </a:p>
          <a:p>
            <a:pPr algn="l"/>
            <a:r>
              <a:rPr lang="es-ES" b="0" i="0" dirty="0">
                <a:solidFill>
                  <a:srgbClr val="DAD5CD"/>
                </a:solidFill>
                <a:effectLst/>
                <a:latin typeface="Söhne"/>
              </a:rPr>
              <a:t>Por ello, a la hora de elegir una librería de </a:t>
            </a:r>
            <a:r>
              <a:rPr lang="es-ES" b="0" i="0" dirty="0" err="1">
                <a:solidFill>
                  <a:srgbClr val="DAD5CD"/>
                </a:solidFill>
                <a:effectLst/>
                <a:latin typeface="Söhne"/>
              </a:rPr>
              <a:t>WebSockets</a:t>
            </a:r>
            <a:r>
              <a:rPr lang="es-ES" b="0" i="0" dirty="0">
                <a:solidFill>
                  <a:srgbClr val="DAD5CD"/>
                </a:solidFill>
                <a:effectLst/>
                <a:latin typeface="Söhne"/>
              </a:rPr>
              <a:t> es interesante tener en cuenta los siguientes factores:</a:t>
            </a:r>
          </a:p>
          <a:p>
            <a:pPr algn="l"/>
            <a:r>
              <a:rPr lang="es-ES" b="0" i="0" dirty="0">
                <a:solidFill>
                  <a:srgbClr val="DAD5CD"/>
                </a:solidFill>
                <a:effectLst/>
                <a:latin typeface="Söhne"/>
              </a:rPr>
              <a:t>Las características que necesitas del </a:t>
            </a:r>
            <a:r>
              <a:rPr lang="es-ES" b="0" i="0" dirty="0" err="1">
                <a:solidFill>
                  <a:srgbClr val="DAD5CD"/>
                </a:solidFill>
                <a:effectLst/>
                <a:latin typeface="Söhne"/>
              </a:rPr>
              <a:t>estilom</a:t>
            </a:r>
            <a:r>
              <a:rPr lang="es-ES" b="0" i="0" dirty="0">
                <a:solidFill>
                  <a:srgbClr val="DAD5CD"/>
                </a:solidFill>
                <a:effectLst/>
                <a:latin typeface="Söhne"/>
              </a:rPr>
              <a:t> ¿Necesitas sockets de grupo y de difusión? ¿Necesitas soporte para múltiples protocolos? ¿Necesitas una librería sencilla y flexible u otra más compleja y robusta? Para </a:t>
            </a:r>
            <a:r>
              <a:rPr lang="es-ES" b="0" i="0" dirty="0" err="1">
                <a:solidFill>
                  <a:srgbClr val="DAD5CD"/>
                </a:solidFill>
                <a:effectLst/>
                <a:latin typeface="Söhne"/>
              </a:rPr>
              <a:t>tenemas</a:t>
            </a:r>
            <a:r>
              <a:rPr lang="es-ES" b="0" i="0" dirty="0">
                <a:solidFill>
                  <a:srgbClr val="DAD5CD"/>
                </a:solidFill>
                <a:effectLst/>
                <a:latin typeface="Söhne"/>
              </a:rPr>
              <a:t> de rendimiento ¿Necesitas una librería que proporcione un alto rendimiento? ¿Debe ser fácil de usar? ¿</a:t>
            </a:r>
            <a:r>
              <a:rPr lang="es-ES" b="0" i="0" dirty="0" err="1">
                <a:solidFill>
                  <a:srgbClr val="DAD5CD"/>
                </a:solidFill>
                <a:effectLst/>
                <a:latin typeface="Söhne"/>
              </a:rPr>
              <a:t>Lá</a:t>
            </a:r>
            <a:r>
              <a:rPr lang="es-ES" b="0" i="0" dirty="0">
                <a:solidFill>
                  <a:srgbClr val="DAD5CD"/>
                </a:solidFill>
                <a:effectLst/>
                <a:latin typeface="Söhne"/>
              </a:rPr>
              <a:t> librería que estás eligiendo es compatible con tu plataforma y el lenguaje de programación?</a:t>
            </a:r>
          </a:p>
          <a:p>
            <a:pPr algn="l"/>
            <a:r>
              <a:rPr lang="es-ES" b="0" i="0" dirty="0">
                <a:solidFill>
                  <a:srgbClr val="DAD5CD"/>
                </a:solidFill>
                <a:effectLst/>
                <a:latin typeface="Söhne"/>
              </a:rPr>
              <a:t>Es muy importante que te plantees las siguientes preguntas antes de decantarte por alguna de las librerías.</a:t>
            </a:r>
          </a:p>
          <a:p>
            <a:pPr algn="l"/>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33</a:t>
            </a:fld>
            <a:endParaRPr lang="es-ES"/>
          </a:p>
        </p:txBody>
      </p:sp>
    </p:spTree>
    <p:extLst>
      <p:ext uri="{BB962C8B-B14F-4D97-AF65-F5344CB8AC3E}">
        <p14:creationId xmlns:p14="http://schemas.microsoft.com/office/powerpoint/2010/main" val="2202186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43</a:t>
            </a:fld>
            <a:endParaRPr lang="es-ES"/>
          </a:p>
        </p:txBody>
      </p:sp>
    </p:spTree>
    <p:extLst>
      <p:ext uri="{BB962C8B-B14F-4D97-AF65-F5344CB8AC3E}">
        <p14:creationId xmlns:p14="http://schemas.microsoft.com/office/powerpoint/2010/main" val="2924537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Imagina que el cliente de una página web quiere recibir actualizaciones importantes del servidor en tiempo real, como notificaciones de eventos especiales o alertas sobre el estado de un proceso. Para lograr esto, el cliente se registra inicialmente ante el servidor web, diciéndole: 'Estoy interesado en recibir mensajes de tu parte'.</a:t>
            </a:r>
          </a:p>
          <a:p>
            <a:pPr algn="l"/>
            <a:r>
              <a:rPr lang="es-ES" b="0" i="0" dirty="0">
                <a:solidFill>
                  <a:srgbClr val="D1D5DB"/>
                </a:solidFill>
                <a:effectLst/>
                <a:latin typeface="Söhne"/>
              </a:rPr>
              <a:t>Una vez registrado, el servidor web puede comenzar a enviar notificaciones al cliente a través de un canal unidireccional, algo similar a recibir mensajes </a:t>
            </a:r>
            <a:r>
              <a:rPr lang="es-ES" b="0" i="0" dirty="0" err="1">
                <a:solidFill>
                  <a:srgbClr val="D1D5DB"/>
                </a:solidFill>
                <a:effectLst/>
                <a:latin typeface="Söhne"/>
              </a:rPr>
              <a:t>push</a:t>
            </a:r>
            <a:r>
              <a:rPr lang="es-ES" b="0" i="0" dirty="0">
                <a:solidFill>
                  <a:srgbClr val="D1D5DB"/>
                </a:solidFill>
                <a:effectLst/>
                <a:latin typeface="Söhne"/>
              </a:rPr>
              <a:t>. En este caso, el canal está diseñado específicamente para que el servidor envíe información al cliente cuando sea relevante. Es como tener un buzón de correos donde el servidor coloca mensajes importantes y el cliente solo recibe la información cuando algo significativo sucede.</a:t>
            </a:r>
          </a:p>
          <a:p>
            <a:pPr algn="l"/>
            <a:r>
              <a:rPr lang="es-ES" b="0" i="0" dirty="0">
                <a:solidFill>
                  <a:srgbClr val="D1D5DB"/>
                </a:solidFill>
                <a:effectLst/>
                <a:latin typeface="Söhne"/>
              </a:rPr>
              <a:t>Es importante destacar que este canal no es bidireccional, es decir, el cliente no puede enviar información directamente a través de este canal. Si el cliente necesita enviar datos al servidor, debe hacerlo mediante solicitudes normales.</a:t>
            </a:r>
          </a:p>
          <a:p>
            <a:pPr algn="l"/>
            <a:r>
              <a:rPr lang="es-ES" b="0" i="0" dirty="0">
                <a:solidFill>
                  <a:srgbClr val="D1D5DB"/>
                </a:solidFill>
                <a:effectLst/>
                <a:latin typeface="Söhne"/>
              </a:rPr>
              <a:t>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ideal para situaciones en las que la comunicación bidireccional constante no es necesaria. Por ejemplo, es comúnmente utilizado en marketing para notificar a los clientes sobre eventos importantes o para informar cuando un proceso ha terminado.</a:t>
            </a:r>
          </a:p>
          <a:p>
            <a:pPr algn="l"/>
            <a:r>
              <a:rPr lang="es-ES" b="0" i="0" dirty="0">
                <a:solidFill>
                  <a:srgbClr val="D1D5DB"/>
                </a:solidFill>
                <a:effectLst/>
                <a:latin typeface="Söhne"/>
              </a:rPr>
              <a:t>Lo interesante es que SSE es un </a:t>
            </a:r>
            <a:r>
              <a:rPr lang="es-ES" b="0" i="0" dirty="0" err="1">
                <a:solidFill>
                  <a:srgbClr val="D1D5DB"/>
                </a:solidFill>
                <a:effectLst/>
                <a:latin typeface="Söhne"/>
              </a:rPr>
              <a:t>feature</a:t>
            </a:r>
            <a:r>
              <a:rPr lang="es-ES" b="0" i="0" dirty="0">
                <a:solidFill>
                  <a:srgbClr val="D1D5DB"/>
                </a:solidFill>
                <a:effectLst/>
                <a:latin typeface="Söhne"/>
              </a:rPr>
              <a:t> nativo en JavaScript, lo que significa que no requiere herramientas adicionales o </a:t>
            </a:r>
            <a:r>
              <a:rPr lang="es-ES" b="0" i="0" dirty="0" err="1">
                <a:solidFill>
                  <a:srgbClr val="D1D5DB"/>
                </a:solidFill>
                <a:effectLst/>
                <a:latin typeface="Söhne"/>
              </a:rPr>
              <a:t>plugins</a:t>
            </a:r>
            <a:r>
              <a:rPr lang="es-ES" b="0" i="0" dirty="0">
                <a:solidFill>
                  <a:srgbClr val="D1D5DB"/>
                </a:solidFill>
                <a:effectLst/>
                <a:latin typeface="Söhne"/>
              </a:rPr>
              <a:t>. La mayoría de los navegadores modernos admiten SSE, aunque Internet Explorer no llegó a ser compatible. En resumen, SSE proporciona una forma sencilla y nativa de recibir actualizaciones del servidor en tiempo real, sin la necesidad de complejas implementaciones adicionales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44</a:t>
            </a:fld>
            <a:endParaRPr lang="es-ES"/>
          </a:p>
        </p:txBody>
      </p:sp>
    </p:spTree>
    <p:extLst>
      <p:ext uri="{BB962C8B-B14F-4D97-AF65-F5344CB8AC3E}">
        <p14:creationId xmlns:p14="http://schemas.microsoft.com/office/powerpoint/2010/main" val="4052503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46</a:t>
            </a:fld>
            <a:endParaRPr lang="es-ES"/>
          </a:p>
        </p:txBody>
      </p:sp>
    </p:spTree>
    <p:extLst>
      <p:ext uri="{BB962C8B-B14F-4D97-AF65-F5344CB8AC3E}">
        <p14:creationId xmlns:p14="http://schemas.microsoft.com/office/powerpoint/2010/main" val="3731805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Nosotros tenemos un cliente, habíamos dicho que un cliente podría ser una aplicación, puede ser un desarrollo web… y por otra parte tenemos el servidor que podría ser nuestro </a:t>
            </a:r>
            <a:r>
              <a:rPr lang="es-ES" dirty="0" err="1"/>
              <a:t>backend</a:t>
            </a:r>
            <a:r>
              <a:rPr lang="es-ES" dirty="0"/>
              <a:t>. Este </a:t>
            </a:r>
            <a:r>
              <a:rPr lang="es-ES" dirty="0" err="1"/>
              <a:t>backed</a:t>
            </a:r>
            <a:r>
              <a:rPr lang="es-ES" dirty="0"/>
              <a:t> tiene un “Hub” este es un concentrador, cuando abras tu página web, es decir, actives tu cliente lo que a hacer es conectarse a este “Hub” y ese “Hub” lo que va a hacer es mantener la conexión, es decir, es crear una conexión que vamos a mantener viva. En nuestro </a:t>
            </a:r>
            <a:r>
              <a:rPr lang="es-ES" dirty="0" err="1"/>
              <a:t>backend</a:t>
            </a:r>
            <a:r>
              <a:rPr lang="es-ES" dirty="0"/>
              <a:t> pueden haber otras cosas como por ejemplo un API esta API puede recibir solicitudes del cliente que tenemos o desde otro lado. Es posible que cuando hagamos una petición de información a nuestra API esta se encargué de llamar al </a:t>
            </a:r>
            <a:r>
              <a:rPr lang="es-ES" dirty="0" err="1"/>
              <a:t>hub</a:t>
            </a:r>
            <a:r>
              <a:rPr lang="es-ES" dirty="0"/>
              <a:t> para enviar una notificación al cliente y este cliente actualizar los datos de manera reactiva. La reactividad es algo muy común en cualquier framework de </a:t>
            </a:r>
            <a:r>
              <a:rPr lang="es-ES" dirty="0" err="1"/>
              <a:t>frontend</a:t>
            </a:r>
            <a:r>
              <a:rPr lang="es-ES" dirty="0"/>
              <a:t>, aquí se implementa el patrón de diseño llamado el patrón observador. De manera que nosotros tenemos un objeto que está pendiente del </a:t>
            </a:r>
            <a:r>
              <a:rPr lang="es-ES" dirty="0" err="1"/>
              <a:t>json</a:t>
            </a:r>
            <a:r>
              <a:rPr lang="es-ES" dirty="0"/>
              <a:t> que devuelve el </a:t>
            </a:r>
            <a:r>
              <a:rPr lang="es-ES" dirty="0" err="1"/>
              <a:t>hub</a:t>
            </a:r>
            <a:r>
              <a:rPr lang="es-ES" dirty="0"/>
              <a:t> y a ese objeto lo van a estar observando componentes. Estos componentes refrescarán su información a medida que el objeto que recibamos desde el </a:t>
            </a:r>
            <a:r>
              <a:rPr lang="es-ES" dirty="0" err="1"/>
              <a:t>hub</a:t>
            </a:r>
            <a:r>
              <a:rPr lang="es-ES" dirty="0"/>
              <a:t> vaya cambiando.</a:t>
            </a:r>
          </a:p>
          <a:p>
            <a:endParaRPr lang="es-ES" dirty="0"/>
          </a:p>
          <a:p>
            <a:endParaRPr lang="es-ES" dirty="0"/>
          </a:p>
          <a:p>
            <a:r>
              <a:rPr lang="es-ES" dirty="0"/>
              <a:t>¿Para qué es interesante esto? Por ejemplo si desde dos clientes se está modificando la misma base de datos, el cliente que la modifique primero refrescará la información en el frontal de manera que aunque en un segundo después el cliente2 quiera modificar la información, ya tendrá el dato refrescado por el cliente1. </a:t>
            </a:r>
          </a:p>
          <a:p>
            <a:endParaRPr lang="es-ES" dirty="0"/>
          </a:p>
          <a:p>
            <a:r>
              <a:rPr lang="es-ES" dirty="0"/>
              <a:t>Y bueno vamos a pasar ahora a ver un poco de código para que veamos como se implementa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47</a:t>
            </a:fld>
            <a:endParaRPr lang="es-ES"/>
          </a:p>
        </p:txBody>
      </p:sp>
    </p:spTree>
    <p:extLst>
      <p:ext uri="{BB962C8B-B14F-4D97-AF65-F5344CB8AC3E}">
        <p14:creationId xmlns:p14="http://schemas.microsoft.com/office/powerpoint/2010/main" val="2887521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53</a:t>
            </a:fld>
            <a:endParaRPr lang="es-ES"/>
          </a:p>
        </p:txBody>
      </p:sp>
    </p:spTree>
    <p:extLst>
      <p:ext uri="{BB962C8B-B14F-4D97-AF65-F5344CB8AC3E}">
        <p14:creationId xmlns:p14="http://schemas.microsoft.com/office/powerpoint/2010/main" val="125426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54</a:t>
            </a:fld>
            <a:endParaRPr lang="es-ES"/>
          </a:p>
        </p:txBody>
      </p:sp>
    </p:spTree>
    <p:extLst>
      <p:ext uri="{BB962C8B-B14F-4D97-AF65-F5344CB8AC3E}">
        <p14:creationId xmlns:p14="http://schemas.microsoft.com/office/powerpoint/2010/main" val="3022820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vista la clase, vamos a la clase </a:t>
            </a:r>
            <a:r>
              <a:rPr lang="es-ES" dirty="0" err="1"/>
              <a:t>Program.cs</a:t>
            </a:r>
            <a:r>
              <a:rPr lang="es-ES" dirty="0"/>
              <a:t> a indicar que vamos a trabajar con </a:t>
            </a:r>
            <a:r>
              <a:rPr lang="es-ES" dirty="0" err="1"/>
              <a:t>SignalR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56</a:t>
            </a:fld>
            <a:endParaRPr lang="es-ES"/>
          </a:p>
        </p:txBody>
      </p:sp>
    </p:spTree>
    <p:extLst>
      <p:ext uri="{BB962C8B-B14F-4D97-AF65-F5344CB8AC3E}">
        <p14:creationId xmlns:p14="http://schemas.microsoft.com/office/powerpoint/2010/main" val="1207965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61</a:t>
            </a:fld>
            <a:endParaRPr lang="es-ES"/>
          </a:p>
        </p:txBody>
      </p:sp>
    </p:spTree>
    <p:extLst>
      <p:ext uri="{BB962C8B-B14F-4D97-AF65-F5344CB8AC3E}">
        <p14:creationId xmlns:p14="http://schemas.microsoft.com/office/powerpoint/2010/main" val="525820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imagen anterior teníamos cliente y servidor ¿Verdad? Pues digamos que el servidor actúa como aquella persona que constantemente olvida tu nombre o no recuerda quién eres y en caso de querer comunicarte con ella, debes ser tú el primero que debes de tomar la iniciativa. Es por ello que si alguien envía un mensaje al servidor para nosotros o si alguna notificación fue generada y nos debe de informar de ello o si necesitamos algún dato almacenado en la base de datos no lo vamos a saber hasta que preguntemos por toda esta información y es aquí donde se nos plantea la necesidad de poder establecer una comunicación en tiempo real.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a:t>
            </a:fld>
            <a:endParaRPr lang="es-ES"/>
          </a:p>
        </p:txBody>
      </p:sp>
    </p:spTree>
    <p:extLst>
      <p:ext uri="{BB962C8B-B14F-4D97-AF65-F5344CB8AC3E}">
        <p14:creationId xmlns:p14="http://schemas.microsoft.com/office/powerpoint/2010/main" val="2218303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Es interesante conocer el contexto de cómo han ido apareciendo las distintas tecnologías de comunicación en tiempo real y cuales han sido los avances de estas a través del tiempo. Así que vamos a ver una primera toma de contacto con ellas y conocer un poco su historia y más adelante nos dedicaremos a conocer bien qué hacen, cómo funcionan y cómo se implementan.</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a:t>
            </a:fld>
            <a:endParaRPr lang="es-ES"/>
          </a:p>
        </p:txBody>
      </p:sp>
    </p:spTree>
    <p:extLst>
      <p:ext uri="{BB962C8B-B14F-4D97-AF65-F5344CB8AC3E}">
        <p14:creationId xmlns:p14="http://schemas.microsoft.com/office/powerpoint/2010/main" val="235238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Bueno como habíamos comentado anteriormente, el protocolo HTTP es lo primero que surgió para comunicar cliente y servidor, no se trata de una tecnología de comunicación en tiempo real, pero bueno es el inicio de donde empezó todo y es la base a partir de la cual se plantean las problemáticas y se empieza a trabajar en soluciones con las que abordar el problema.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7</a:t>
            </a:fld>
            <a:endParaRPr lang="es-ES"/>
          </a:p>
        </p:txBody>
      </p:sp>
    </p:spTree>
    <p:extLst>
      <p:ext uri="{BB962C8B-B14F-4D97-AF65-F5344CB8AC3E}">
        <p14:creationId xmlns:p14="http://schemas.microsoft.com/office/powerpoint/2010/main" val="2911193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hablaremos de la técnica de </a:t>
            </a:r>
            <a:r>
              <a:rPr lang="es-ES" dirty="0" err="1"/>
              <a:t>long</a:t>
            </a:r>
            <a:r>
              <a:rPr lang="es-ES" dirty="0"/>
              <a:t> </a:t>
            </a:r>
            <a:r>
              <a:rPr lang="es-ES" dirty="0" err="1"/>
              <a:t>polling</a:t>
            </a:r>
            <a:r>
              <a:rPr lang="es-ES" dirty="0"/>
              <a:t> o también conocida como “sondeo largo”, esta fue una de las primeras aproximaciones que salió para realizar comunicación en tiempo real. Esta </a:t>
            </a:r>
            <a:r>
              <a:rPr lang="es-ES" dirty="0" err="1"/>
              <a:t>ténica</a:t>
            </a:r>
            <a:r>
              <a:rPr lang="es-ES" dirty="0"/>
              <a:t> no tiene un creador específico ya que se desarrollo a partir de conceptos existentes ¿Esto que quiere decir? Pues que es una forma de trabajar con el protocolo http, se manera que lo preparamos para que se mantenga una conexión abierta y cuando el servidor quiera enviar datos al cliente, como esta conexión ya está establecida, se manda la información al instante y acto seguido se crea una nueva solicitud http que se queda a la espera de respuesta. Más adelante lo  veremos detenidamente.</a:t>
            </a:r>
          </a:p>
          <a:p>
            <a:r>
              <a:rPr lang="es-ES" dirty="0"/>
              <a:t>¿Qué tipo de ventajas ofrece esto? Es fácil de implementar ya que no necesitamos nada adicional, con la propia base del protocolo http podemos implementar esta solución y esto a su vez hace que la compatibilidad con los navegadores sea genial.</a:t>
            </a:r>
          </a:p>
          <a:p>
            <a:endParaRPr lang="es-ES" dirty="0"/>
          </a:p>
          <a:p>
            <a:r>
              <a:rPr lang="es-ES" dirty="0"/>
              <a:t>Pero era raro que pudiésemos crear algo de forma tan sencilla y que no acarrease ningún tipo de problema. Y esque claro al mantener una conexión abierta estamos consumiendo ahí unos recursos </a:t>
            </a:r>
            <a:r>
              <a:rPr lang="es-ES" dirty="0" err="1"/>
              <a:t>inncesariamente</a:t>
            </a:r>
            <a:r>
              <a:rPr lang="es-ES" dirty="0"/>
              <a:t> ya que si el servidor no tiene datos disponibles con frecuencia lo que va ocurriendo es que las </a:t>
            </a:r>
            <a:r>
              <a:rPr lang="es-ES" dirty="0" err="1"/>
              <a:t>peticiónes</a:t>
            </a:r>
            <a:r>
              <a:rPr lang="es-ES" dirty="0"/>
              <a:t> tienen </a:t>
            </a:r>
            <a:r>
              <a:rPr lang="es-ES" dirty="0" err="1"/>
              <a:t>timeouts</a:t>
            </a:r>
            <a:r>
              <a:rPr lang="es-ES" dirty="0"/>
              <a:t> y en caso de ocurrir esto inmediatamente se levanta otra petición hacia el server y esto empieza a </a:t>
            </a:r>
            <a:r>
              <a:rPr lang="es-ES" dirty="0" err="1"/>
              <a:t>acrearnos</a:t>
            </a:r>
            <a:r>
              <a:rPr lang="es-ES" dirty="0"/>
              <a:t> una gran cantidad de tráfico HTTP innecesario.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8</a:t>
            </a:fld>
            <a:endParaRPr lang="es-ES"/>
          </a:p>
        </p:txBody>
      </p:sp>
    </p:spTree>
    <p:extLst>
      <p:ext uri="{BB962C8B-B14F-4D97-AF65-F5344CB8AC3E}">
        <p14:creationId xmlns:p14="http://schemas.microsoft.com/office/powerpoint/2010/main" val="3717419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vamos a comentar sobre Server </a:t>
            </a:r>
            <a:r>
              <a:rPr lang="es-ES" dirty="0" err="1"/>
              <a:t>Sent</a:t>
            </a:r>
            <a:r>
              <a:rPr lang="es-ES" dirty="0"/>
              <a:t> </a:t>
            </a:r>
            <a:r>
              <a:rPr lang="es-ES" dirty="0" err="1"/>
              <a:t>Events</a:t>
            </a:r>
            <a:r>
              <a:rPr lang="es-ES" dirty="0"/>
              <a:t>. Ian </a:t>
            </a:r>
            <a:r>
              <a:rPr lang="es-ES" dirty="0" err="1"/>
              <a:t>Hickson</a:t>
            </a:r>
            <a:r>
              <a:rPr lang="es-ES" dirty="0"/>
              <a:t> está relacionado con el creador de Server </a:t>
            </a:r>
            <a:r>
              <a:rPr lang="es-ES" dirty="0" err="1"/>
              <a:t>Sent</a:t>
            </a:r>
            <a:r>
              <a:rPr lang="es-ES" dirty="0"/>
              <a:t> </a:t>
            </a:r>
            <a:r>
              <a:rPr lang="es-ES" dirty="0" err="1"/>
              <a:t>Events</a:t>
            </a:r>
            <a:r>
              <a:rPr lang="es-ES" dirty="0"/>
              <a:t> aunque sabemos que muchas veces no hay creador único absoluto, sino que también suele ser un resultado de colaboraciones dentro de la comunidad. </a:t>
            </a:r>
            <a:r>
              <a:rPr lang="es-ES" dirty="0" err="1"/>
              <a:t>Hicksom</a:t>
            </a:r>
            <a:r>
              <a:rPr lang="es-ES" dirty="0"/>
              <a:t> era un ingeniero de software británico que está relacionado con varias especificaciones web como SSE, WebSocket, HTML5…. </a:t>
            </a:r>
          </a:p>
          <a:p>
            <a:endParaRPr lang="es-ES" dirty="0"/>
          </a:p>
          <a:p>
            <a:r>
              <a:rPr lang="es-ES" dirty="0"/>
              <a:t>La más destacable de esta tecnología es que es bidireccional desde un servidor al cliente. Esto según como se mire puede ser una ventaja o desventaja. Pero la idea con esto es valorar qué es lo que buscamos en nuestra aplicación y decidir la tecnología a utilizar.</a:t>
            </a:r>
          </a:p>
          <a:p>
            <a:endParaRPr lang="es-ES" dirty="0"/>
          </a:p>
          <a:p>
            <a:r>
              <a:rPr lang="es-ES" dirty="0"/>
              <a:t>Las ventajas de esta tecnología es que es más eficiente que el Long </a:t>
            </a:r>
            <a:r>
              <a:rPr lang="es-ES" dirty="0" err="1"/>
              <a:t>Polling</a:t>
            </a:r>
            <a:r>
              <a:rPr lang="es-ES" dirty="0"/>
              <a:t> ya que el servidor no tiene que mantener una conexión abierta de forma continua y tiene una amplia compatibilidad con los navegadores</a:t>
            </a:r>
          </a:p>
          <a:p>
            <a:endParaRPr lang="es-ES" dirty="0"/>
          </a:p>
          <a:p>
            <a:r>
              <a:rPr lang="es-ES" dirty="0"/>
              <a:t>Las desventajas más destacables podría ser la unidireccionalidad, aunque podría ser que no necesitásemos una comunicación bidireccional y esta tecnología entonces fuese perfecta para ese tipo de implementaciones. Entonces en este caso no lo consideraríamos una desventaja. Y la otra desventaja estaría relacionada con el uso del protocolo de HTTP ya que si hay algún fallo en la red podríamos tener perdida de información.</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a:t>
            </a:fld>
            <a:endParaRPr lang="es-ES"/>
          </a:p>
        </p:txBody>
      </p:sp>
    </p:spTree>
    <p:extLst>
      <p:ext uri="{BB962C8B-B14F-4D97-AF65-F5344CB8AC3E}">
        <p14:creationId xmlns:p14="http://schemas.microsoft.com/office/powerpoint/2010/main" val="802258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r>
              <a:rPr lang="es-ES" b="0" i="0" dirty="0">
                <a:solidFill>
                  <a:srgbClr val="E3E3E3"/>
                </a:solidFill>
                <a:effectLst/>
                <a:latin typeface="Google Sans"/>
              </a:rPr>
            </a:br>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y Michael Carter son dos desarrolladores web que jugaron un papel fundamental en el desarrollo de los </a:t>
            </a:r>
            <a:r>
              <a:rPr lang="es-ES" b="0" i="0" dirty="0" err="1">
                <a:solidFill>
                  <a:srgbClr val="E3E3E3"/>
                </a:solidFill>
                <a:effectLst/>
                <a:latin typeface="Google Sans"/>
              </a:rPr>
              <a:t>WebSockets</a:t>
            </a:r>
            <a:r>
              <a:rPr lang="es-ES" b="0" i="0" dirty="0">
                <a:solidFill>
                  <a:srgbClr val="E3E3E3"/>
                </a:solidFill>
                <a:effectLst/>
                <a:latin typeface="Google Sans"/>
              </a:rPr>
              <a:t> ambos trabajaron juntos para desarrollar la especificación de web socket</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propuso la idea de crear un nuevo protocolo de comunicación web que permitiera la comunicación bidireccional entre cliente y servidor. Michael </a:t>
            </a:r>
            <a:r>
              <a:rPr lang="es-ES" b="0" i="0" dirty="0" err="1">
                <a:solidFill>
                  <a:srgbClr val="E3E3E3"/>
                </a:solidFill>
                <a:effectLst/>
                <a:latin typeface="Google Sans"/>
              </a:rPr>
              <a:t>carter</a:t>
            </a:r>
            <a:r>
              <a:rPr lang="es-ES" b="0" i="0" dirty="0">
                <a:solidFill>
                  <a:srgbClr val="E3E3E3"/>
                </a:solidFill>
                <a:effectLst/>
                <a:latin typeface="Google Sans"/>
              </a:rPr>
              <a:t> fue el que implementó el primer borrador de la especificación practica de los de </a:t>
            </a:r>
            <a:r>
              <a:rPr lang="es-ES" b="0" i="0" dirty="0" err="1">
                <a:solidFill>
                  <a:srgbClr val="E3E3E3"/>
                </a:solidFill>
                <a:effectLst/>
                <a:latin typeface="Google Sans"/>
              </a:rPr>
              <a:t>WebSockets</a:t>
            </a:r>
            <a:r>
              <a:rPr lang="es-ES" b="0" i="0" dirty="0">
                <a:solidFill>
                  <a:srgbClr val="E3E3E3"/>
                </a:solidFill>
                <a:effectLst/>
                <a:latin typeface="Google Sans"/>
              </a:rPr>
              <a:t>.</a:t>
            </a:r>
          </a:p>
          <a:p>
            <a:pPr algn="l"/>
            <a:endParaRPr lang="es-ES" dirty="0"/>
          </a:p>
          <a:p>
            <a:pPr algn="l"/>
            <a:r>
              <a:rPr lang="es-ES" dirty="0"/>
              <a:t>Entre las ventajas que podemos encontrar son la bidireccionalidad, ya que cliente y servidor pueden enviarse datos entre sí.</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la </a:t>
            </a:r>
            <a:r>
              <a:rPr lang="es-ES" b="0" i="0" dirty="0">
                <a:solidFill>
                  <a:srgbClr val="E3E3E3"/>
                </a:solidFill>
                <a:effectLst/>
                <a:latin typeface="Google Sans"/>
              </a:rPr>
              <a:t>eficiencia WebSocket utiliza un formato de datos binario que es eficiente para la transmisión de datos en tiempo real. Esto ayuda a reducir el uso de la red y la sobrecarga del servidor.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Por otra parte, tenemos la fiabilidad ya que </a:t>
            </a:r>
            <a:r>
              <a:rPr lang="es-ES" b="0" i="0" dirty="0" err="1">
                <a:solidFill>
                  <a:srgbClr val="E3E3E3"/>
                </a:solidFill>
                <a:effectLst/>
                <a:latin typeface="Google Sans"/>
              </a:rPr>
              <a:t>websocket</a:t>
            </a:r>
            <a:r>
              <a:rPr lang="es-ES" b="0" i="0" dirty="0">
                <a:solidFill>
                  <a:srgbClr val="E3E3E3"/>
                </a:solidFill>
                <a:effectLst/>
                <a:latin typeface="Google Sans"/>
              </a:rPr>
              <a:t> utiliza un protocolo de transporte fiable que es el protocolo TCP, este lo que hace es  que </a:t>
            </a:r>
            <a:r>
              <a:rPr lang="es-ES" b="0" i="0" dirty="0" err="1">
                <a:solidFill>
                  <a:srgbClr val="E3E3E3"/>
                </a:solidFill>
                <a:effectLst/>
                <a:latin typeface="Google Sans"/>
              </a:rPr>
              <a:t>nps</a:t>
            </a:r>
            <a:r>
              <a:rPr lang="es-ES" b="0" i="0" dirty="0">
                <a:solidFill>
                  <a:srgbClr val="E3E3E3"/>
                </a:solidFill>
                <a:effectLst/>
                <a:latin typeface="Google Sans"/>
              </a:rPr>
              <a:t> </a:t>
            </a:r>
            <a:r>
              <a:rPr lang="es-ES" b="0" i="0" dirty="0" err="1">
                <a:solidFill>
                  <a:srgbClr val="E3E3E3"/>
                </a:solidFill>
                <a:effectLst/>
                <a:latin typeface="Google Sans"/>
              </a:rPr>
              <a:t>darantiza</a:t>
            </a:r>
            <a:r>
              <a:rPr lang="es-ES" b="0" i="0" dirty="0">
                <a:solidFill>
                  <a:srgbClr val="E3E3E3"/>
                </a:solidFill>
                <a:effectLst/>
                <a:latin typeface="Google Sans"/>
              </a:rPr>
              <a:t> que los datos se envíen y se reciban en casos de condiciones de red adversas.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Finalmente otra de las ventajas que tenemos es la gran compatibilidad con los diferentes navegadores.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E3E3E3"/>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Como desventaja a destacar podemos decir que es un poco más difícil de implementar que los dos anteriores expuestos.</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a:t>
            </a:fld>
            <a:endParaRPr lang="es-ES"/>
          </a:p>
        </p:txBody>
      </p:sp>
    </p:spTree>
    <p:extLst>
      <p:ext uri="{BB962C8B-B14F-4D97-AF65-F5344CB8AC3E}">
        <p14:creationId xmlns:p14="http://schemas.microsoft.com/office/powerpoint/2010/main" val="4289856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punto vamos a hablar de </a:t>
            </a:r>
            <a:r>
              <a:rPr lang="es-ES" dirty="0" err="1"/>
              <a:t>forever</a:t>
            </a:r>
            <a:r>
              <a:rPr lang="es-ES" dirty="0"/>
              <a:t> </a:t>
            </a:r>
            <a:r>
              <a:rPr lang="es-ES" dirty="0" err="1"/>
              <a:t>frame</a:t>
            </a:r>
            <a:r>
              <a:rPr lang="es-ES" dirty="0"/>
              <a:t>  </a:t>
            </a:r>
            <a:r>
              <a:rPr lang="es-ES" dirty="0" err="1"/>
              <a:t>Forever</a:t>
            </a:r>
            <a:r>
              <a:rPr lang="es-ES" dirty="0"/>
              <a:t> </a:t>
            </a:r>
            <a:r>
              <a:rPr lang="es-ES" dirty="0" err="1"/>
              <a:t>frame</a:t>
            </a:r>
            <a:r>
              <a:rPr lang="es-ES" dirty="0"/>
              <a:t> no tiene un creador especifico, se trata exactamente de una comunicación en tiempo real que utiliza un </a:t>
            </a:r>
            <a:r>
              <a:rPr lang="es-ES" dirty="0" err="1"/>
              <a:t>iframe</a:t>
            </a:r>
            <a:r>
              <a:rPr lang="es-ES" dirty="0"/>
              <a:t> que nunca se cierra. A través de este </a:t>
            </a:r>
            <a:r>
              <a:rPr lang="es-ES" dirty="0" err="1"/>
              <a:t>iframe</a:t>
            </a:r>
            <a:r>
              <a:rPr lang="es-ES" dirty="0"/>
              <a:t>, el servidor puede enviar actualizaciones o eventos al cliente.</a:t>
            </a:r>
          </a:p>
          <a:p>
            <a:r>
              <a:rPr lang="es-ES" dirty="0"/>
              <a:t>Tiene diferentes ventajas como por ejemplo las compatibilidad con los navegadores y la posibilidad de establecer una comunicación permanente entre el servidor y el cliente.</a:t>
            </a:r>
          </a:p>
          <a:p>
            <a:r>
              <a:rPr lang="es-ES" dirty="0"/>
              <a:t>Como desventajas tenemos el consumo excesivo de recursos del servidor y del cliente debido a que mantiene conexiones abiertas permanentemente. Otra desventaja a raíz de mantener las conexiones permanentes sería las posibles vulnerabilidades que puede causar esto como por ejemplo que un atacante te inserte código malicioso en el </a:t>
            </a:r>
            <a:r>
              <a:rPr lang="es-ES" dirty="0" err="1"/>
              <a:t>iframe</a:t>
            </a:r>
            <a:r>
              <a:rPr lang="es-ES" dirty="0"/>
              <a:t> o la posibilidad de que algún momento la información que se recibe desde el servidor quede expuesta o similares…</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a:t>
            </a:fld>
            <a:endParaRPr lang="es-ES"/>
          </a:p>
        </p:txBody>
      </p:sp>
    </p:spTree>
    <p:extLst>
      <p:ext uri="{BB962C8B-B14F-4D97-AF65-F5344CB8AC3E}">
        <p14:creationId xmlns:p14="http://schemas.microsoft.com/office/powerpoint/2010/main" val="3588678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E9A5677-FCBB-4576-9FE3-2BE0C2D02013}"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24883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3AA841B-57A5-42EC-9A6D-0A1825ED04C0}"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5231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34B46E-A5E3-4F81-82ED-6DF7AF167841}"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880131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CA8356F-F8D8-4AFB-A0B7-24B1E0D6D739}"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0011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84666F1-CE2F-4E1B-A4F0-06DEB831A5FA}"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80388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09ED8E4-0CDA-4F9B-84BA-801B176BB598}"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08122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2329" y="2505075"/>
            <a:ext cx="4190702"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14913" y="2505075"/>
            <a:ext cx="4211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31BE9A-6199-487C-A6D1-34343B37410C}" type="datetime1">
              <a:rPr lang="es-ES" smtClean="0"/>
              <a:t>16/01/2024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410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3AB18A9-82EC-4A99-BB62-62FADFADD3DF}" type="datetime1">
              <a:rPr lang="es-ES" smtClean="0"/>
              <a:t>16/01/2024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8327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F865F-E39C-468D-9AF1-F9BE19D8108D}" type="datetime1">
              <a:rPr lang="es-ES" smtClean="0"/>
              <a:t>16/01/2024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55675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7780C7-C641-4B86-8170-20A0CB615C9D}"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46769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05E73F7-F50F-4F57-98E5-1B66053756C5}"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8194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F99DA-BE1F-492C-ADDE-B851475E93CF}" type="datetime1">
              <a:rPr lang="es-ES" smtClean="0"/>
              <a:t>16/01/2024</a:t>
            </a:fld>
            <a:endParaRPr lang="es-E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6ACE-1A63-459D-82B4-27C23849521D}" type="slidenum">
              <a:rPr lang="es-ES" smtClean="0"/>
              <a:t>‹Nº›</a:t>
            </a:fld>
            <a:endParaRPr lang="es-ES"/>
          </a:p>
        </p:txBody>
      </p:sp>
    </p:spTree>
    <p:extLst>
      <p:ext uri="{BB962C8B-B14F-4D97-AF65-F5344CB8AC3E}">
        <p14:creationId xmlns:p14="http://schemas.microsoft.com/office/powerpoint/2010/main" val="3264167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formaction@iti.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9.jpeg"/><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 name="Rectángulo 5"/>
          <p:cNvSpPr/>
          <p:nvPr/>
        </p:nvSpPr>
        <p:spPr>
          <a:xfrm>
            <a:off x="649705" y="1756611"/>
            <a:ext cx="8783053" cy="3464746"/>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ctrTitle"/>
          </p:nvPr>
        </p:nvSpPr>
        <p:spPr>
          <a:xfrm>
            <a:off x="561473" y="3075017"/>
            <a:ext cx="8871285" cy="3464746"/>
          </a:xfrm>
        </p:spPr>
        <p:txBody>
          <a:bodyPr>
            <a:normAutofit fontScale="90000"/>
          </a:bodyPr>
          <a:lstStyle/>
          <a:p>
            <a:r>
              <a:rPr lang="es-ES" b="1" dirty="0">
                <a:ln w="6600">
                  <a:solidFill>
                    <a:schemeClr val="accent2"/>
                  </a:solidFill>
                  <a:prstDash val="solid"/>
                </a:ln>
                <a:solidFill>
                  <a:srgbClr val="FFFFFF"/>
                </a:solidFill>
                <a:effectLst>
                  <a:outerShdw dist="38100" dir="2700000" algn="tl" rotWithShape="0">
                    <a:schemeClr val="accent2"/>
                  </a:outerShdw>
                </a:effectLst>
              </a:rPr>
              <a:t>Análisis de estrategias para la comunicación en tiempo real en aplicación con arquitectura cliente servidor</a:t>
            </a:r>
            <a:br>
              <a:rPr lang="es-ES" dirty="0">
                <a:solidFill>
                  <a:srgbClr val="78777C"/>
                </a:solidFill>
              </a:rPr>
            </a:br>
            <a:br>
              <a:rPr lang="es-ES" dirty="0">
                <a:solidFill>
                  <a:srgbClr val="78777C"/>
                </a:solidFill>
              </a:rPr>
            </a:br>
            <a:endParaRPr lang="es-ES" dirty="0">
              <a:solidFill>
                <a:srgbClr val="78777C"/>
              </a:solidFill>
            </a:endParaRPr>
          </a:p>
        </p:txBody>
      </p:sp>
      <p:sp>
        <p:nvSpPr>
          <p:cNvPr id="4" name="CuadroTexto 3"/>
          <p:cNvSpPr txBox="1"/>
          <p:nvPr/>
        </p:nvSpPr>
        <p:spPr>
          <a:xfrm>
            <a:off x="649705" y="5695894"/>
            <a:ext cx="3571874" cy="369332"/>
          </a:xfrm>
          <a:prstGeom prst="rect">
            <a:avLst/>
          </a:prstGeom>
          <a:noFill/>
        </p:spPr>
        <p:txBody>
          <a:bodyPr wrap="square" rtlCol="0">
            <a:spAutoFit/>
          </a:bodyPr>
          <a:lstStyle/>
          <a:p>
            <a:r>
              <a:rPr lang="es-ES" sz="900" dirty="0"/>
              <a:t>Copyright 2023 Instituto Tecnológico de Informática (ITI)</a:t>
            </a:r>
          </a:p>
          <a:p>
            <a:r>
              <a:rPr lang="es-ES" sz="900" dirty="0"/>
              <a:t>Prohibida la reproducción total o parcial sin permiso de ITI</a:t>
            </a:r>
          </a:p>
        </p:txBody>
      </p:sp>
      <p:sp>
        <p:nvSpPr>
          <p:cNvPr id="5" name="CuadroTexto 4"/>
          <p:cNvSpPr txBox="1"/>
          <p:nvPr/>
        </p:nvSpPr>
        <p:spPr>
          <a:xfrm>
            <a:off x="5772653" y="5695894"/>
            <a:ext cx="3571874" cy="369332"/>
          </a:xfrm>
          <a:prstGeom prst="rect">
            <a:avLst/>
          </a:prstGeom>
          <a:noFill/>
        </p:spPr>
        <p:txBody>
          <a:bodyPr wrap="square" rtlCol="0">
            <a:spAutoFit/>
          </a:bodyPr>
          <a:lstStyle/>
          <a:p>
            <a:pPr algn="r"/>
            <a:r>
              <a:rPr lang="es-ES" sz="900" dirty="0"/>
              <a:t>www.iti.es</a:t>
            </a:r>
          </a:p>
          <a:p>
            <a:pPr algn="r"/>
            <a:r>
              <a:rPr lang="es-ES" sz="900" dirty="0"/>
              <a:t>formacion@iti.es</a:t>
            </a:r>
          </a:p>
        </p:txBody>
      </p:sp>
    </p:spTree>
    <p:extLst>
      <p:ext uri="{BB962C8B-B14F-4D97-AF65-F5344CB8AC3E}">
        <p14:creationId xmlns:p14="http://schemas.microsoft.com/office/powerpoint/2010/main" val="1897976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lipse 8">
            <a:extLst>
              <a:ext uri="{FF2B5EF4-FFF2-40B4-BE49-F238E27FC236}">
                <a16:creationId xmlns:a16="http://schemas.microsoft.com/office/drawing/2014/main" id="{65DF4439-8ADC-6DA5-BABD-C34883FDB452}"/>
              </a:ext>
            </a:extLst>
          </p:cNvPr>
          <p:cNvSpPr/>
          <p:nvPr/>
        </p:nvSpPr>
        <p:spPr>
          <a:xfrm>
            <a:off x="265611" y="1164149"/>
            <a:ext cx="1000473" cy="9815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10</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48631" y="733863"/>
            <a:ext cx="3206651" cy="369332"/>
          </a:xfrm>
          <a:prstGeom prst="rect">
            <a:avLst/>
          </a:prstGeom>
          <a:noFill/>
        </p:spPr>
        <p:txBody>
          <a:bodyPr wrap="square" rtlCol="0">
            <a:spAutoFit/>
          </a:bodyPr>
          <a:lstStyle/>
          <a:p>
            <a:r>
              <a:rPr lang="es-ES" b="1" dirty="0"/>
              <a:t>WebSocket</a:t>
            </a:r>
          </a:p>
        </p:txBody>
      </p:sp>
      <p:sp>
        <p:nvSpPr>
          <p:cNvPr id="8" name="CuadroTexto 7">
            <a:extLst>
              <a:ext uri="{FF2B5EF4-FFF2-40B4-BE49-F238E27FC236}">
                <a16:creationId xmlns:a16="http://schemas.microsoft.com/office/drawing/2014/main" id="{E09BA429-374A-7092-1105-429C954D6945}"/>
              </a:ext>
            </a:extLst>
          </p:cNvPr>
          <p:cNvSpPr txBox="1"/>
          <p:nvPr/>
        </p:nvSpPr>
        <p:spPr>
          <a:xfrm>
            <a:off x="0" y="2748401"/>
            <a:ext cx="2363150"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y Michael Carter</a:t>
            </a:r>
          </a:p>
        </p:txBody>
      </p:sp>
      <p:pic>
        <p:nvPicPr>
          <p:cNvPr id="3" name="Picture 2" descr="Ian Hickson joins IMB's Scientific Advisory Board: IMB Mainz">
            <a:extLst>
              <a:ext uri="{FF2B5EF4-FFF2-40B4-BE49-F238E27FC236}">
                <a16:creationId xmlns:a16="http://schemas.microsoft.com/office/drawing/2014/main" id="{FCFD8AC8-E6CA-CB94-85A1-9EF690BF4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18" y="1205470"/>
            <a:ext cx="968811" cy="9688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Elipse 9">
            <a:extLst>
              <a:ext uri="{FF2B5EF4-FFF2-40B4-BE49-F238E27FC236}">
                <a16:creationId xmlns:a16="http://schemas.microsoft.com/office/drawing/2014/main" id="{50F01F7D-B42A-8030-2760-CC75FCB25974}"/>
              </a:ext>
            </a:extLst>
          </p:cNvPr>
          <p:cNvSpPr/>
          <p:nvPr/>
        </p:nvSpPr>
        <p:spPr>
          <a:xfrm>
            <a:off x="984583" y="1671335"/>
            <a:ext cx="1001550" cy="10501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8" name="Picture 4" descr="avatar for Michael Carter">
            <a:extLst>
              <a:ext uri="{FF2B5EF4-FFF2-40B4-BE49-F238E27FC236}">
                <a16:creationId xmlns:a16="http://schemas.microsoft.com/office/drawing/2014/main" id="{BC123758-9FEC-5EA7-2497-2AA802B52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65" y="1713314"/>
            <a:ext cx="1027268" cy="9815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E5CCAF00-DDD8-F92D-9F0C-E0108600975F}"/>
              </a:ext>
            </a:extLst>
          </p:cNvPr>
          <p:cNvSpPr txBox="1"/>
          <p:nvPr/>
        </p:nvSpPr>
        <p:spPr>
          <a:xfrm>
            <a:off x="2011851" y="1030300"/>
            <a:ext cx="7583931" cy="1754326"/>
          </a:xfrm>
          <a:prstGeom prst="rect">
            <a:avLst/>
          </a:prstGeom>
          <a:noFill/>
        </p:spPr>
        <p:txBody>
          <a:bodyPr wrap="square" rtlCol="0">
            <a:spAutoFit/>
          </a:bodyPr>
          <a:lstStyle/>
          <a:p>
            <a:pPr marL="285750" indent="-285750">
              <a:buFont typeface="Arial" panose="020B0604020202020204" pitchFamily="34" charset="0"/>
              <a:buChar char="•"/>
            </a:pPr>
            <a:r>
              <a:rPr lang="es-ES" b="1" dirty="0"/>
              <a:t>Ian </a:t>
            </a:r>
            <a:r>
              <a:rPr lang="es-ES" b="1" dirty="0" err="1"/>
              <a:t>Hickson</a:t>
            </a:r>
            <a:r>
              <a:rPr lang="es-ES" b="1" dirty="0"/>
              <a:t> </a:t>
            </a:r>
            <a:r>
              <a:rPr lang="es-ES" dirty="0"/>
              <a:t>propuso la idea de un nuevo protocolo de comunicación web que permitiera una </a:t>
            </a:r>
            <a:r>
              <a:rPr lang="es-ES" u="sng" dirty="0"/>
              <a:t>comunicación bidireccional </a:t>
            </a:r>
            <a:r>
              <a:rPr lang="es-ES" dirty="0"/>
              <a:t>continua entre un cliente web y un servidor.</a:t>
            </a:r>
          </a:p>
          <a:p>
            <a:pPr marL="285750" indent="-285750">
              <a:buFont typeface="Arial" panose="020B0604020202020204" pitchFamily="34" charset="0"/>
              <a:buChar char="•"/>
            </a:pPr>
            <a:r>
              <a:rPr lang="es-ES" dirty="0"/>
              <a:t>Luego </a:t>
            </a:r>
            <a:r>
              <a:rPr lang="es-ES" b="1" dirty="0"/>
              <a:t>Michael Carter </a:t>
            </a:r>
            <a:r>
              <a:rPr lang="es-ES" dirty="0"/>
              <a:t>fue el primer en proponer el nombre </a:t>
            </a:r>
            <a:r>
              <a:rPr lang="es-ES" dirty="0" err="1"/>
              <a:t>Websocket</a:t>
            </a:r>
            <a:r>
              <a:rPr lang="es-ES" dirty="0"/>
              <a:t> para el protocolo, y también fue el autor del primer borrador de la especificación de WebSocket.</a:t>
            </a:r>
          </a:p>
        </p:txBody>
      </p:sp>
      <p:sp>
        <p:nvSpPr>
          <p:cNvPr id="12" name="Rectángulo: esquinas redondeadas 11">
            <a:extLst>
              <a:ext uri="{FF2B5EF4-FFF2-40B4-BE49-F238E27FC236}">
                <a16:creationId xmlns:a16="http://schemas.microsoft.com/office/drawing/2014/main" id="{ECBBD28F-7A46-3F19-62DD-86AFB0C1D9A2}"/>
              </a:ext>
            </a:extLst>
          </p:cNvPr>
          <p:cNvSpPr/>
          <p:nvPr/>
        </p:nvSpPr>
        <p:spPr>
          <a:xfrm>
            <a:off x="294603" y="3202742"/>
            <a:ext cx="9345786" cy="3041304"/>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39A6BFE9-0652-4B57-33F1-1B03EC450567}"/>
              </a:ext>
            </a:extLst>
          </p:cNvPr>
          <p:cNvSpPr txBox="1"/>
          <p:nvPr/>
        </p:nvSpPr>
        <p:spPr>
          <a:xfrm>
            <a:off x="553133" y="3455960"/>
            <a:ext cx="8839061" cy="258532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Bidireccionalidad</a:t>
            </a:r>
            <a:r>
              <a:rPr lang="es-ES" b="1" dirty="0">
                <a:solidFill>
                  <a:schemeClr val="tx1"/>
                </a:solidFill>
              </a:rPr>
              <a:t> </a:t>
            </a:r>
          </a:p>
          <a:p>
            <a:pPr marL="285750" indent="-285750">
              <a:buFont typeface="Arial" panose="020B0604020202020204" pitchFamily="34" charset="0"/>
              <a:buChar char="•"/>
            </a:pPr>
            <a:r>
              <a:rPr lang="es-ES" dirty="0">
                <a:solidFill>
                  <a:schemeClr val="tx1"/>
                </a:solidFill>
              </a:rPr>
              <a:t>Eficiencia: </a:t>
            </a:r>
            <a:r>
              <a:rPr lang="es-ES" dirty="0" err="1">
                <a:solidFill>
                  <a:schemeClr val="tx1"/>
                </a:solidFill>
              </a:rPr>
              <a:t>Websocket</a:t>
            </a:r>
            <a:r>
              <a:rPr lang="es-ES" dirty="0">
                <a:solidFill>
                  <a:schemeClr val="tx1"/>
                </a:solidFill>
              </a:rPr>
              <a:t> utiliza un formato de datos binario que es eficiente para la transmisión de datos.</a:t>
            </a:r>
          </a:p>
          <a:p>
            <a:pPr marL="285750" indent="-285750">
              <a:buFont typeface="Arial" panose="020B0604020202020204" pitchFamily="34" charset="0"/>
              <a:buChar char="•"/>
            </a:pPr>
            <a:r>
              <a:rPr lang="es-ES" dirty="0">
                <a:solidFill>
                  <a:schemeClr val="tx1"/>
                </a:solidFill>
              </a:rPr>
              <a:t>Fiabilidad: Al utilizar el protocolo de comunicación TCP ayuda a garantizar que los datos se envíen y se reciban, aunque haya condiciones de red adversas.</a:t>
            </a:r>
          </a:p>
          <a:p>
            <a:pPr marL="285750" indent="-285750">
              <a:buFont typeface="Arial" panose="020B0604020202020204" pitchFamily="34" charset="0"/>
              <a:buChar char="•"/>
            </a:pPr>
            <a:r>
              <a:rPr lang="es-ES" dirty="0">
                <a:solidFill>
                  <a:schemeClr val="tx1"/>
                </a:solidFill>
              </a:rPr>
              <a:t>Gran compatibilidad con los navegadores.</a:t>
            </a:r>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Más complejo de implementar.</a:t>
            </a:r>
          </a:p>
        </p:txBody>
      </p:sp>
    </p:spTree>
    <p:extLst>
      <p:ext uri="{BB962C8B-B14F-4D97-AF65-F5344CB8AC3E}">
        <p14:creationId xmlns:p14="http://schemas.microsoft.com/office/powerpoint/2010/main" val="3042307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08B2C2C-DA39-8168-A0A1-92672FACB964}"/>
              </a:ext>
            </a:extLst>
          </p:cNvPr>
          <p:cNvSpPr>
            <a:spLocks noGrp="1"/>
          </p:cNvSpPr>
          <p:nvPr>
            <p:ph type="sldNum" sz="quarter" idx="12"/>
          </p:nvPr>
        </p:nvSpPr>
        <p:spPr/>
        <p:txBody>
          <a:bodyPr/>
          <a:lstStyle/>
          <a:p>
            <a:fld id="{9A396ACE-1A63-459D-82B4-27C23849521D}" type="slidenum">
              <a:rPr lang="es-ES" smtClean="0"/>
              <a:t>11</a:t>
            </a:fld>
            <a:endParaRPr lang="es-ES"/>
          </a:p>
        </p:txBody>
      </p:sp>
      <p:sp>
        <p:nvSpPr>
          <p:cNvPr id="5" name="CuadroTexto 4">
            <a:extLst>
              <a:ext uri="{FF2B5EF4-FFF2-40B4-BE49-F238E27FC236}">
                <a16:creationId xmlns:a16="http://schemas.microsoft.com/office/drawing/2014/main" id="{93DF1F9B-A826-A1B1-A451-1DB984B66D93}"/>
              </a:ext>
            </a:extLst>
          </p:cNvPr>
          <p:cNvSpPr txBox="1"/>
          <p:nvPr/>
        </p:nvSpPr>
        <p:spPr>
          <a:xfrm>
            <a:off x="487820" y="773052"/>
            <a:ext cx="3206651" cy="369332"/>
          </a:xfrm>
          <a:prstGeom prst="rect">
            <a:avLst/>
          </a:prstGeom>
          <a:noFill/>
        </p:spPr>
        <p:txBody>
          <a:bodyPr wrap="square" rtlCol="0">
            <a:spAutoFit/>
          </a:bodyPr>
          <a:lstStyle/>
          <a:p>
            <a:r>
              <a:rPr lang="es-ES" b="1" dirty="0" err="1"/>
              <a:t>Forever</a:t>
            </a:r>
            <a:r>
              <a:rPr lang="es-ES" b="1" dirty="0"/>
              <a:t> </a:t>
            </a:r>
            <a:r>
              <a:rPr lang="es-ES" b="1" dirty="0" err="1"/>
              <a:t>Frame</a:t>
            </a:r>
            <a:endParaRPr lang="es-ES" b="1" dirty="0"/>
          </a:p>
        </p:txBody>
      </p:sp>
      <p:sp>
        <p:nvSpPr>
          <p:cNvPr id="6" name="CuadroTexto 5">
            <a:extLst>
              <a:ext uri="{FF2B5EF4-FFF2-40B4-BE49-F238E27FC236}">
                <a16:creationId xmlns:a16="http://schemas.microsoft.com/office/drawing/2014/main" id="{6E3AA411-0C72-392F-D033-60A6A316F13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3" name="CuadroTexto 2">
            <a:extLst>
              <a:ext uri="{FF2B5EF4-FFF2-40B4-BE49-F238E27FC236}">
                <a16:creationId xmlns:a16="http://schemas.microsoft.com/office/drawing/2014/main" id="{563A850D-4FAC-42EA-9B2D-0BE1CC466DE9}"/>
              </a:ext>
            </a:extLst>
          </p:cNvPr>
          <p:cNvSpPr txBox="1"/>
          <p:nvPr/>
        </p:nvSpPr>
        <p:spPr>
          <a:xfrm>
            <a:off x="300447" y="1194138"/>
            <a:ext cx="9261564" cy="1477328"/>
          </a:xfrm>
          <a:prstGeom prst="rect">
            <a:avLst/>
          </a:prstGeom>
          <a:noFill/>
        </p:spPr>
        <p:txBody>
          <a:bodyPr wrap="square">
            <a:spAutoFit/>
          </a:bodyPr>
          <a:lstStyle/>
          <a:p>
            <a:pPr marL="285750" indent="-285750">
              <a:buFont typeface="Arial" panose="020B0604020202020204" pitchFamily="34" charset="0"/>
              <a:buChar char="•"/>
            </a:pPr>
            <a:r>
              <a:rPr lang="es-ES" b="0" i="0" dirty="0">
                <a:effectLst/>
                <a:latin typeface="Söhne"/>
              </a:rPr>
              <a:t>El concepto de </a:t>
            </a:r>
            <a:r>
              <a:rPr lang="es-ES" b="0" i="0" dirty="0" err="1">
                <a:effectLst/>
                <a:latin typeface="Söhne"/>
              </a:rPr>
              <a:t>Forever</a:t>
            </a:r>
            <a:r>
              <a:rPr lang="es-ES" b="0" i="0" dirty="0">
                <a:effectLst/>
                <a:latin typeface="Söhne"/>
              </a:rPr>
              <a:t> </a:t>
            </a:r>
            <a:r>
              <a:rPr lang="es-ES" b="0" i="0" dirty="0" err="1">
                <a:effectLst/>
                <a:latin typeface="Söhne"/>
              </a:rPr>
              <a:t>Frame</a:t>
            </a:r>
            <a:r>
              <a:rPr lang="es-ES" b="0" i="0" dirty="0">
                <a:effectLst/>
                <a:latin typeface="Söhne"/>
              </a:rPr>
              <a:t> </a:t>
            </a:r>
            <a:r>
              <a:rPr lang="es-ES" b="0" i="0" u="sng" dirty="0">
                <a:effectLst/>
                <a:latin typeface="Söhne"/>
              </a:rPr>
              <a:t>no tiene un creador específico</a:t>
            </a:r>
            <a:r>
              <a:rPr lang="es-ES" b="0" i="0" dirty="0">
                <a:effectLst/>
                <a:latin typeface="Söhne"/>
              </a:rPr>
              <a:t>, ya que es más una técnica que ha sido utilizada en el desarrollo web.</a:t>
            </a:r>
          </a:p>
          <a:p>
            <a:pPr marL="285750" indent="-285750">
              <a:buFont typeface="Arial" panose="020B0604020202020204" pitchFamily="34" charset="0"/>
              <a:buChar char="•"/>
            </a:pPr>
            <a:r>
              <a:rPr lang="es-ES" b="0" i="0" dirty="0" err="1">
                <a:effectLst/>
                <a:latin typeface="Söhne"/>
              </a:rPr>
              <a:t>Forever</a:t>
            </a:r>
            <a:r>
              <a:rPr lang="es-ES" b="0" i="0" dirty="0">
                <a:effectLst/>
                <a:latin typeface="Söhne"/>
              </a:rPr>
              <a:t> </a:t>
            </a:r>
            <a:r>
              <a:rPr lang="es-ES" b="0" i="0" dirty="0" err="1">
                <a:effectLst/>
                <a:latin typeface="Söhne"/>
              </a:rPr>
              <a:t>Frame</a:t>
            </a:r>
            <a:r>
              <a:rPr lang="es-ES" b="0" i="0" dirty="0">
                <a:effectLst/>
                <a:latin typeface="Söhne"/>
              </a:rPr>
              <a:t> es una técnica de comunicación en tiempo real que utiliza un </a:t>
            </a:r>
            <a:r>
              <a:rPr lang="es-ES" b="0" i="0" dirty="0" err="1">
                <a:effectLst/>
                <a:latin typeface="Söhne"/>
              </a:rPr>
              <a:t>iframe</a:t>
            </a:r>
            <a:r>
              <a:rPr lang="es-ES" b="0" i="0" dirty="0">
                <a:effectLst/>
                <a:latin typeface="Söhne"/>
              </a:rPr>
              <a:t> (elemento HTML que permite incrustar otro documento dentro de la página) que nunca se cierra. A través de este </a:t>
            </a:r>
            <a:r>
              <a:rPr lang="es-ES" b="0" i="0" dirty="0" err="1">
                <a:effectLst/>
                <a:latin typeface="Söhne"/>
              </a:rPr>
              <a:t>iframe</a:t>
            </a:r>
            <a:r>
              <a:rPr lang="es-ES" b="0" i="0" dirty="0">
                <a:effectLst/>
                <a:latin typeface="Söhne"/>
              </a:rPr>
              <a:t>, el servidor puede enviar actualizaciones o eventos al cliente.</a:t>
            </a:r>
            <a:endParaRPr lang="es-ES" dirty="0"/>
          </a:p>
        </p:txBody>
      </p:sp>
      <p:sp>
        <p:nvSpPr>
          <p:cNvPr id="7" name="Rectángulo: esquinas redondeadas 6">
            <a:extLst>
              <a:ext uri="{FF2B5EF4-FFF2-40B4-BE49-F238E27FC236}">
                <a16:creationId xmlns:a16="http://schemas.microsoft.com/office/drawing/2014/main" id="{1879659E-9F62-DF9D-18B5-EA61D383E667}"/>
              </a:ext>
            </a:extLst>
          </p:cNvPr>
          <p:cNvSpPr/>
          <p:nvPr/>
        </p:nvSpPr>
        <p:spPr>
          <a:xfrm>
            <a:off x="294603" y="2723220"/>
            <a:ext cx="9345786" cy="352082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DBC6B87D-8A6C-765E-CA74-7AAE3B756F4E}"/>
              </a:ext>
            </a:extLst>
          </p:cNvPr>
          <p:cNvSpPr txBox="1"/>
          <p:nvPr/>
        </p:nvSpPr>
        <p:spPr>
          <a:xfrm>
            <a:off x="547965" y="2913972"/>
            <a:ext cx="8839061" cy="313932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Compatibilidad: </a:t>
            </a:r>
            <a:r>
              <a:rPr lang="es-ES" dirty="0" err="1">
                <a:solidFill>
                  <a:schemeClr val="tx1"/>
                </a:solidFill>
              </a:rPr>
              <a:t>Forever</a:t>
            </a:r>
            <a:r>
              <a:rPr lang="es-ES" dirty="0">
                <a:solidFill>
                  <a:schemeClr val="tx1"/>
                </a:solidFill>
              </a:rPr>
              <a:t> </a:t>
            </a:r>
            <a:r>
              <a:rPr lang="es-ES" dirty="0" err="1">
                <a:solidFill>
                  <a:schemeClr val="tx1"/>
                </a:solidFill>
              </a:rPr>
              <a:t>Frame</a:t>
            </a:r>
            <a:r>
              <a:rPr lang="es-ES" dirty="0">
                <a:solidFill>
                  <a:schemeClr val="tx1"/>
                </a:solidFill>
              </a:rPr>
              <a:t> funciona en navegadores que admiten </a:t>
            </a:r>
            <a:r>
              <a:rPr lang="es-ES" dirty="0" err="1">
                <a:solidFill>
                  <a:schemeClr val="tx1"/>
                </a:solidFill>
              </a:rPr>
              <a:t>iframes</a:t>
            </a:r>
            <a:r>
              <a:rPr lang="es-ES" dirty="0">
                <a:solidFill>
                  <a:schemeClr val="tx1"/>
                </a:solidFill>
              </a:rPr>
              <a:t> y JavaScript, lo que lo hace compatible con una variedad de navegadores.</a:t>
            </a:r>
          </a:p>
          <a:p>
            <a:pPr marL="285750" indent="-285750">
              <a:buFont typeface="Arial" panose="020B0604020202020204" pitchFamily="34" charset="0"/>
              <a:buChar char="•"/>
            </a:pPr>
            <a:r>
              <a:rPr lang="es-ES" dirty="0">
                <a:solidFill>
                  <a:schemeClr val="tx1"/>
                </a:solidFill>
              </a:rPr>
              <a:t>Comunicación Persistente: Permite la comunicación persistente entre el servidor y el cliente, facilitando la implementación de actualizaciones en tiempo real.</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Uso de Recursos: La técnica puede consumir recursos del servidor y del cliente, ya que mantiene conexiones abiertas permanentemente.</a:t>
            </a:r>
          </a:p>
          <a:p>
            <a:pPr marL="285750" indent="-285750">
              <a:buFont typeface="Arial" panose="020B0604020202020204" pitchFamily="34" charset="0"/>
              <a:buChar char="•"/>
            </a:pPr>
            <a:r>
              <a:rPr lang="es-ES" dirty="0">
                <a:solidFill>
                  <a:schemeClr val="tx1"/>
                </a:solidFill>
              </a:rPr>
              <a:t>Limitaciones de Seguridad: Debido a su naturaleza de mantener conexiones abiertas, podría haber implicaciones de seguridad, especialmente si no se implementa correctamente.</a:t>
            </a:r>
          </a:p>
        </p:txBody>
      </p:sp>
    </p:spTree>
    <p:extLst>
      <p:ext uri="{BB962C8B-B14F-4D97-AF65-F5344CB8AC3E}">
        <p14:creationId xmlns:p14="http://schemas.microsoft.com/office/powerpoint/2010/main" val="3500861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5452197-44D3-1D02-A71D-AE35DBE9926C}"/>
              </a:ext>
            </a:extLst>
          </p:cNvPr>
          <p:cNvSpPr>
            <a:spLocks noGrp="1"/>
          </p:cNvSpPr>
          <p:nvPr>
            <p:ph type="sldNum" sz="quarter" idx="12"/>
          </p:nvPr>
        </p:nvSpPr>
        <p:spPr/>
        <p:txBody>
          <a:bodyPr/>
          <a:lstStyle/>
          <a:p>
            <a:fld id="{9A396ACE-1A63-459D-82B4-27C23849521D}" type="slidenum">
              <a:rPr lang="es-ES" smtClean="0"/>
              <a:t>12</a:t>
            </a:fld>
            <a:endParaRPr lang="es-ES"/>
          </a:p>
        </p:txBody>
      </p:sp>
      <p:sp>
        <p:nvSpPr>
          <p:cNvPr id="7" name="CuadroTexto 6">
            <a:extLst>
              <a:ext uri="{FF2B5EF4-FFF2-40B4-BE49-F238E27FC236}">
                <a16:creationId xmlns:a16="http://schemas.microsoft.com/office/drawing/2014/main" id="{77309FFB-B703-C32D-DF79-6DAB3C6A6C2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8" name="CuadroTexto 7">
            <a:extLst>
              <a:ext uri="{FF2B5EF4-FFF2-40B4-BE49-F238E27FC236}">
                <a16:creationId xmlns:a16="http://schemas.microsoft.com/office/drawing/2014/main" id="{6CB7B653-9120-4BD4-0D24-757012CD4B6C}"/>
              </a:ext>
            </a:extLst>
          </p:cNvPr>
          <p:cNvSpPr txBox="1"/>
          <p:nvPr/>
        </p:nvSpPr>
        <p:spPr>
          <a:xfrm>
            <a:off x="500882" y="721298"/>
            <a:ext cx="3206651" cy="369332"/>
          </a:xfrm>
          <a:prstGeom prst="rect">
            <a:avLst/>
          </a:prstGeom>
          <a:noFill/>
        </p:spPr>
        <p:txBody>
          <a:bodyPr wrap="square" rtlCol="0">
            <a:spAutoFit/>
          </a:bodyPr>
          <a:lstStyle/>
          <a:p>
            <a:r>
              <a:rPr lang="es-ES" b="1" dirty="0" err="1"/>
              <a:t>SignalR</a:t>
            </a:r>
            <a:endParaRPr lang="es-ES" b="1" dirty="0"/>
          </a:p>
        </p:txBody>
      </p:sp>
      <p:sp>
        <p:nvSpPr>
          <p:cNvPr id="9" name="CuadroTexto 8">
            <a:extLst>
              <a:ext uri="{FF2B5EF4-FFF2-40B4-BE49-F238E27FC236}">
                <a16:creationId xmlns:a16="http://schemas.microsoft.com/office/drawing/2014/main" id="{229A5749-31C1-0AD0-ED68-1E8830226D95}"/>
              </a:ext>
            </a:extLst>
          </p:cNvPr>
          <p:cNvSpPr txBox="1"/>
          <p:nvPr/>
        </p:nvSpPr>
        <p:spPr>
          <a:xfrm>
            <a:off x="426720" y="1090630"/>
            <a:ext cx="9052559" cy="1754326"/>
          </a:xfrm>
          <a:prstGeom prst="rect">
            <a:avLst/>
          </a:prstGeom>
          <a:noFill/>
        </p:spPr>
        <p:txBody>
          <a:bodyPr wrap="square" rtlCol="0">
            <a:spAutoFit/>
          </a:bodyPr>
          <a:lstStyle/>
          <a:p>
            <a:pPr marL="285750" indent="-285750">
              <a:buFont typeface="Arial" panose="020B0604020202020204" pitchFamily="34" charset="0"/>
              <a:buChar char="•"/>
            </a:pPr>
            <a:r>
              <a:rPr lang="es-ES" dirty="0" err="1"/>
              <a:t>SignalR</a:t>
            </a:r>
            <a:r>
              <a:rPr lang="es-ES" dirty="0"/>
              <a:t> fue creado por el </a:t>
            </a:r>
            <a:r>
              <a:rPr lang="es-ES" u="sng" dirty="0"/>
              <a:t>equipo de desarrollo de Microsoft</a:t>
            </a:r>
            <a:r>
              <a:rPr lang="es-ES" dirty="0"/>
              <a:t>. Se publicó por primera vez en 2013 y desde entonces ha sido actualizado con nuevas características y mejoras.</a:t>
            </a:r>
          </a:p>
          <a:p>
            <a:pPr marL="285750" indent="-285750">
              <a:buFont typeface="Arial" panose="020B0604020202020204" pitchFamily="34" charset="0"/>
              <a:buChar char="•"/>
            </a:pPr>
            <a:r>
              <a:rPr lang="es-ES" dirty="0" err="1"/>
              <a:t>SignalR</a:t>
            </a:r>
            <a:r>
              <a:rPr lang="es-ES" dirty="0"/>
              <a:t> utiliza una </a:t>
            </a:r>
            <a:r>
              <a:rPr lang="es-ES" u="sng" dirty="0"/>
              <a:t>variedad de técnicas </a:t>
            </a:r>
            <a:r>
              <a:rPr lang="es-ES" dirty="0"/>
              <a:t>para proporcionar una comunicación bidireccional entre clientes y servidores, incluso cuando el cliente no está activo. Entre esas técnicas tenemos </a:t>
            </a:r>
            <a:r>
              <a:rPr lang="es-ES" dirty="0" err="1"/>
              <a:t>WebSockets</a:t>
            </a:r>
            <a:r>
              <a:rPr lang="es-ES" dirty="0"/>
              <a:t>,  Long </a:t>
            </a:r>
            <a:r>
              <a:rPr lang="es-ES" dirty="0" err="1"/>
              <a:t>Polling</a:t>
            </a:r>
            <a:r>
              <a:rPr lang="es-ES" dirty="0"/>
              <a:t> y Server </a:t>
            </a:r>
            <a:r>
              <a:rPr lang="es-ES" dirty="0" err="1"/>
              <a:t>Sent</a:t>
            </a:r>
            <a:r>
              <a:rPr lang="es-ES" dirty="0"/>
              <a:t> </a:t>
            </a:r>
            <a:r>
              <a:rPr lang="es-ES" dirty="0" err="1"/>
              <a:t>Events</a:t>
            </a:r>
            <a:r>
              <a:rPr lang="es-ES" dirty="0"/>
              <a:t>. </a:t>
            </a:r>
          </a:p>
          <a:p>
            <a:pPr marL="285750" indent="-285750">
              <a:buFont typeface="Arial" panose="020B0604020202020204" pitchFamily="34" charset="0"/>
              <a:buChar char="•"/>
            </a:pPr>
            <a:r>
              <a:rPr lang="es-ES" dirty="0" err="1"/>
              <a:t>SignalR</a:t>
            </a:r>
            <a:r>
              <a:rPr lang="es-ES" dirty="0"/>
              <a:t> utiliza:</a:t>
            </a:r>
          </a:p>
        </p:txBody>
      </p:sp>
      <p:sp>
        <p:nvSpPr>
          <p:cNvPr id="10" name="Rectángulo: esquinas redondeadas 9">
            <a:extLst>
              <a:ext uri="{FF2B5EF4-FFF2-40B4-BE49-F238E27FC236}">
                <a16:creationId xmlns:a16="http://schemas.microsoft.com/office/drawing/2014/main" id="{9783D5CD-BA51-CBD6-CC61-A24AB072D5F5}"/>
              </a:ext>
            </a:extLst>
          </p:cNvPr>
          <p:cNvSpPr/>
          <p:nvPr/>
        </p:nvSpPr>
        <p:spPr>
          <a:xfrm>
            <a:off x="548919" y="3398954"/>
            <a:ext cx="8930360" cy="290532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9A5110BB-ED0A-AC50-3861-9AA91FBAEF0B}"/>
              </a:ext>
            </a:extLst>
          </p:cNvPr>
          <p:cNvSpPr txBox="1"/>
          <p:nvPr/>
        </p:nvSpPr>
        <p:spPr>
          <a:xfrm>
            <a:off x="783706" y="3697454"/>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Bidireccionalidad</a:t>
            </a:r>
          </a:p>
          <a:p>
            <a:pPr marL="285750" indent="-285750">
              <a:buFont typeface="Arial" panose="020B0604020202020204" pitchFamily="34" charset="0"/>
              <a:buChar char="•"/>
            </a:pPr>
            <a:r>
              <a:rPr lang="es-ES" dirty="0"/>
              <a:t>Eficiencia</a:t>
            </a:r>
          </a:p>
          <a:p>
            <a:pPr marL="285750" indent="-285750">
              <a:buFont typeface="Arial" panose="020B0604020202020204" pitchFamily="34" charset="0"/>
              <a:buChar char="•"/>
            </a:pPr>
            <a:r>
              <a:rPr lang="es-ES" dirty="0"/>
              <a:t>Fiabilidad</a:t>
            </a:r>
          </a:p>
          <a:p>
            <a:pPr marL="285750" indent="-285750">
              <a:buFont typeface="Arial" panose="020B0604020202020204" pitchFamily="34" charset="0"/>
              <a:buChar char="•"/>
            </a:pPr>
            <a:r>
              <a:rPr lang="es-ES" dirty="0"/>
              <a:t>Compatible con todos los navegadores web modernos.</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Complejidad: </a:t>
            </a:r>
            <a:r>
              <a:rPr lang="es-ES" dirty="0" err="1">
                <a:solidFill>
                  <a:schemeClr val="tx1"/>
                </a:solidFill>
              </a:rPr>
              <a:t>SignalR</a:t>
            </a:r>
            <a:r>
              <a:rPr lang="es-ES" dirty="0">
                <a:solidFill>
                  <a:schemeClr val="tx1"/>
                </a:solidFill>
              </a:rPr>
              <a:t> puede ser más complejo de implementar  se debe a que utiliza una variedad de técnicas, cada una con sus propias ventajas y desventajas.</a:t>
            </a:r>
          </a:p>
        </p:txBody>
      </p:sp>
      <p:pic>
        <p:nvPicPr>
          <p:cNvPr id="13" name="Imagen 12">
            <a:extLst>
              <a:ext uri="{FF2B5EF4-FFF2-40B4-BE49-F238E27FC236}">
                <a16:creationId xmlns:a16="http://schemas.microsoft.com/office/drawing/2014/main" id="{04982FE3-D4EB-CC34-EB7E-4138B26A8FDB}"/>
              </a:ext>
            </a:extLst>
          </p:cNvPr>
          <p:cNvPicPr>
            <a:picLocks noChangeAspect="1"/>
          </p:cNvPicPr>
          <p:nvPr/>
        </p:nvPicPr>
        <p:blipFill>
          <a:blip r:embed="rId3"/>
          <a:stretch>
            <a:fillRect/>
          </a:stretch>
        </p:blipFill>
        <p:spPr>
          <a:xfrm>
            <a:off x="633413" y="2897029"/>
            <a:ext cx="6362700" cy="295275"/>
          </a:xfrm>
          <a:prstGeom prst="rect">
            <a:avLst/>
          </a:prstGeom>
        </p:spPr>
      </p:pic>
    </p:spTree>
    <p:extLst>
      <p:ext uri="{BB962C8B-B14F-4D97-AF65-F5344CB8AC3E}">
        <p14:creationId xmlns:p14="http://schemas.microsoft.com/office/powerpoint/2010/main" val="3858109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13</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pic>
        <p:nvPicPr>
          <p:cNvPr id="6" name="Picture 2" descr="4.2 GIFs in Microsoft Teams Chat: Enlivening Your Digital Communication -  Collab365 - Power Platformer">
            <a:extLst>
              <a:ext uri="{FF2B5EF4-FFF2-40B4-BE49-F238E27FC236}">
                <a16:creationId xmlns:a16="http://schemas.microsoft.com/office/drawing/2014/main" id="{4710F478-5A4D-75F5-FA97-AB44A687C20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74067" y="1804090"/>
            <a:ext cx="5342537" cy="356169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8757" y="721298"/>
            <a:ext cx="1736238" cy="498017"/>
          </a:xfrm>
        </p:spPr>
        <p:txBody>
          <a:bodyPr>
            <a:normAutofit/>
          </a:bodyPr>
          <a:lstStyle/>
          <a:p>
            <a:r>
              <a:rPr lang="es-ES" sz="1800" b="1" dirty="0">
                <a:latin typeface="+mn-lt"/>
              </a:rPr>
              <a:t>Chat en línea</a:t>
            </a:r>
          </a:p>
        </p:txBody>
      </p:sp>
      <p:pic>
        <p:nvPicPr>
          <p:cNvPr id="3074" name="Picture 2" descr="WhatsApp Web ya está aquí, WhatsApp en el navegador de PC | Computer Hoy">
            <a:extLst>
              <a:ext uri="{FF2B5EF4-FFF2-40B4-BE49-F238E27FC236}">
                <a16:creationId xmlns:a16="http://schemas.microsoft.com/office/drawing/2014/main" id="{212DAEDE-2B8E-74EA-390F-15C8CD918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56" y="3584935"/>
            <a:ext cx="3601262" cy="20314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lack Launches Redesigned Chat App, Amid Coronavirus Usage Spike">
            <a:extLst>
              <a:ext uri="{FF2B5EF4-FFF2-40B4-BE49-F238E27FC236}">
                <a16:creationId xmlns:a16="http://schemas.microsoft.com/office/drawing/2014/main" id="{0CBB9C92-F62C-BC05-2362-3168F0B65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2145" y="797859"/>
            <a:ext cx="4200810" cy="315060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23AA0428-9D85-FF2D-4980-68324CDF01EF}"/>
              </a:ext>
            </a:extLst>
          </p:cNvPr>
          <p:cNvSpPr txBox="1">
            <a:spLocks/>
          </p:cNvSpPr>
          <p:nvPr/>
        </p:nvSpPr>
        <p:spPr>
          <a:xfrm>
            <a:off x="468856" y="5616417"/>
            <a:ext cx="3601262" cy="25307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200" dirty="0">
                <a:latin typeface="+mn-lt"/>
              </a:rPr>
              <a:t>WhatsApp</a:t>
            </a:r>
          </a:p>
        </p:txBody>
      </p:sp>
      <p:sp>
        <p:nvSpPr>
          <p:cNvPr id="3" name="Título 1">
            <a:extLst>
              <a:ext uri="{FF2B5EF4-FFF2-40B4-BE49-F238E27FC236}">
                <a16:creationId xmlns:a16="http://schemas.microsoft.com/office/drawing/2014/main" id="{1AB158D0-49B0-4299-B1A4-E55EE315D613}"/>
              </a:ext>
            </a:extLst>
          </p:cNvPr>
          <p:cNvSpPr txBox="1">
            <a:spLocks/>
          </p:cNvSpPr>
          <p:nvPr/>
        </p:nvSpPr>
        <p:spPr>
          <a:xfrm>
            <a:off x="4070118" y="5363339"/>
            <a:ext cx="3046486" cy="25307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dirty="0" err="1">
                <a:latin typeface="+mn-lt"/>
              </a:rPr>
              <a:t>Teams</a:t>
            </a:r>
            <a:endParaRPr lang="es-ES" sz="1200" dirty="0">
              <a:latin typeface="+mn-lt"/>
            </a:endParaRPr>
          </a:p>
        </p:txBody>
      </p:sp>
      <p:sp>
        <p:nvSpPr>
          <p:cNvPr id="8" name="Título 1">
            <a:extLst>
              <a:ext uri="{FF2B5EF4-FFF2-40B4-BE49-F238E27FC236}">
                <a16:creationId xmlns:a16="http://schemas.microsoft.com/office/drawing/2014/main" id="{793AD066-F101-8039-A1A8-A541BE174DBD}"/>
              </a:ext>
            </a:extLst>
          </p:cNvPr>
          <p:cNvSpPr txBox="1">
            <a:spLocks/>
          </p:cNvSpPr>
          <p:nvPr/>
        </p:nvSpPr>
        <p:spPr>
          <a:xfrm>
            <a:off x="7167268" y="3584934"/>
            <a:ext cx="2057695" cy="28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dirty="0" err="1">
                <a:latin typeface="+mn-lt"/>
              </a:rPr>
              <a:t>Slack</a:t>
            </a:r>
            <a:endParaRPr lang="es-ES" sz="1200" dirty="0">
              <a:latin typeface="+mn-lt"/>
            </a:endParaRPr>
          </a:p>
        </p:txBody>
      </p:sp>
    </p:spTree>
    <p:extLst>
      <p:ext uri="{BB962C8B-B14F-4D97-AF65-F5344CB8AC3E}">
        <p14:creationId xmlns:p14="http://schemas.microsoft.com/office/powerpoint/2010/main" val="2863961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14</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896452"/>
            <a:ext cx="1736238" cy="498017"/>
          </a:xfrm>
        </p:spPr>
        <p:txBody>
          <a:bodyPr>
            <a:normAutofit/>
          </a:bodyPr>
          <a:lstStyle/>
          <a:p>
            <a:r>
              <a:rPr lang="es-ES" sz="1800" b="1" dirty="0">
                <a:latin typeface="+mn-lt"/>
              </a:rPr>
              <a:t>Juegos en línea</a:t>
            </a:r>
          </a:p>
        </p:txBody>
      </p:sp>
      <p:pic>
        <p:nvPicPr>
          <p:cNvPr id="2" name="Picture 2">
            <a:extLst>
              <a:ext uri="{FF2B5EF4-FFF2-40B4-BE49-F238E27FC236}">
                <a16:creationId xmlns:a16="http://schemas.microsoft.com/office/drawing/2014/main" id="{F65D5B85-FA0C-92A4-BFCE-D926D423B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75" y="1380072"/>
            <a:ext cx="5157025" cy="290271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ortnite | Descárgalo y juega gratis - Epic Games Store">
            <a:extLst>
              <a:ext uri="{FF2B5EF4-FFF2-40B4-BE49-F238E27FC236}">
                <a16:creationId xmlns:a16="http://schemas.microsoft.com/office/drawing/2014/main" id="{EA3BED96-B39A-7D83-68CF-8865F4C6F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586" y="3051094"/>
            <a:ext cx="5160377" cy="2902712"/>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34C6E470-64C8-457E-DF76-3356F3B4C68E}"/>
              </a:ext>
            </a:extLst>
          </p:cNvPr>
          <p:cNvSpPr txBox="1">
            <a:spLocks/>
          </p:cNvSpPr>
          <p:nvPr/>
        </p:nvSpPr>
        <p:spPr>
          <a:xfrm>
            <a:off x="4064586" y="5953806"/>
            <a:ext cx="516037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Fortnite</a:t>
            </a:r>
            <a:endParaRPr lang="es-ES" sz="1200" b="1" dirty="0">
              <a:latin typeface="+mn-lt"/>
            </a:endParaRPr>
          </a:p>
        </p:txBody>
      </p:sp>
      <p:sp>
        <p:nvSpPr>
          <p:cNvPr id="6" name="Título 1">
            <a:extLst>
              <a:ext uri="{FF2B5EF4-FFF2-40B4-BE49-F238E27FC236}">
                <a16:creationId xmlns:a16="http://schemas.microsoft.com/office/drawing/2014/main" id="{40EA53B8-1787-B8A4-1568-FE61DC741149}"/>
              </a:ext>
            </a:extLst>
          </p:cNvPr>
          <p:cNvSpPr txBox="1">
            <a:spLocks/>
          </p:cNvSpPr>
          <p:nvPr/>
        </p:nvSpPr>
        <p:spPr>
          <a:xfrm>
            <a:off x="439040" y="4297181"/>
            <a:ext cx="37531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a:latin typeface="+mn-lt"/>
              </a:rPr>
              <a:t>Habbo</a:t>
            </a:r>
          </a:p>
        </p:txBody>
      </p:sp>
    </p:spTree>
    <p:extLst>
      <p:ext uri="{BB962C8B-B14F-4D97-AF65-F5344CB8AC3E}">
        <p14:creationId xmlns:p14="http://schemas.microsoft.com/office/powerpoint/2010/main" val="3677665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15</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400392" y="721298"/>
            <a:ext cx="1736238" cy="498017"/>
          </a:xfrm>
        </p:spPr>
        <p:txBody>
          <a:bodyPr>
            <a:normAutofit/>
          </a:bodyPr>
          <a:lstStyle/>
          <a:p>
            <a:r>
              <a:rPr lang="es-ES" sz="1800" b="1" dirty="0" err="1">
                <a:latin typeface="+mn-lt"/>
              </a:rPr>
              <a:t>Streaming</a:t>
            </a:r>
            <a:r>
              <a:rPr lang="es-ES" sz="1800" b="1" dirty="0">
                <a:latin typeface="+mn-lt"/>
              </a:rPr>
              <a:t> video</a:t>
            </a:r>
          </a:p>
        </p:txBody>
      </p:sp>
      <p:pic>
        <p:nvPicPr>
          <p:cNvPr id="3" name="Picture 2" descr="How to Stream on Twitch: Your Ultimate Guide – Restream Blog">
            <a:extLst>
              <a:ext uri="{FF2B5EF4-FFF2-40B4-BE49-F238E27FC236}">
                <a16:creationId xmlns:a16="http://schemas.microsoft.com/office/drawing/2014/main" id="{4B773600-D319-04A6-1250-24375AD6EE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392" y="1219315"/>
            <a:ext cx="5193736" cy="289291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Lightstream Studio on YouTube">
            <a:extLst>
              <a:ext uri="{FF2B5EF4-FFF2-40B4-BE49-F238E27FC236}">
                <a16:creationId xmlns:a16="http://schemas.microsoft.com/office/drawing/2014/main" id="{DB262A45-A776-1987-209E-3D56F0F74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262" b="9724"/>
          <a:stretch/>
        </p:blipFill>
        <p:spPr bwMode="auto">
          <a:xfrm>
            <a:off x="3236552" y="2945674"/>
            <a:ext cx="6269056" cy="292735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46D289C-BFDB-6A9A-7F22-B914C28CE9E3}"/>
              </a:ext>
            </a:extLst>
          </p:cNvPr>
          <p:cNvSpPr txBox="1">
            <a:spLocks/>
          </p:cNvSpPr>
          <p:nvPr/>
        </p:nvSpPr>
        <p:spPr>
          <a:xfrm>
            <a:off x="443046" y="4112226"/>
            <a:ext cx="27975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Twitch</a:t>
            </a:r>
            <a:endParaRPr lang="es-ES" sz="1200" b="1" dirty="0">
              <a:latin typeface="+mn-lt"/>
            </a:endParaRPr>
          </a:p>
        </p:txBody>
      </p:sp>
      <p:sp>
        <p:nvSpPr>
          <p:cNvPr id="6" name="Título 1">
            <a:extLst>
              <a:ext uri="{FF2B5EF4-FFF2-40B4-BE49-F238E27FC236}">
                <a16:creationId xmlns:a16="http://schemas.microsoft.com/office/drawing/2014/main" id="{09968439-0AD9-6446-5E39-C9B47D1FF5B0}"/>
              </a:ext>
            </a:extLst>
          </p:cNvPr>
          <p:cNvSpPr txBox="1">
            <a:spLocks/>
          </p:cNvSpPr>
          <p:nvPr/>
        </p:nvSpPr>
        <p:spPr>
          <a:xfrm>
            <a:off x="3236552" y="5873026"/>
            <a:ext cx="626905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Youtube</a:t>
            </a:r>
            <a:endParaRPr lang="es-ES" sz="1200" b="1" dirty="0">
              <a:latin typeface="+mn-lt"/>
            </a:endParaRPr>
          </a:p>
        </p:txBody>
      </p:sp>
    </p:spTree>
    <p:extLst>
      <p:ext uri="{BB962C8B-B14F-4D97-AF65-F5344CB8AC3E}">
        <p14:creationId xmlns:p14="http://schemas.microsoft.com/office/powerpoint/2010/main" val="4052089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16</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4315" y="1070903"/>
            <a:ext cx="4106616" cy="498017"/>
          </a:xfrm>
        </p:spPr>
        <p:txBody>
          <a:bodyPr>
            <a:normAutofit/>
          </a:bodyPr>
          <a:lstStyle/>
          <a:p>
            <a:r>
              <a:rPr lang="es-ES" sz="1800" b="1" dirty="0">
                <a:latin typeface="+mn-lt"/>
              </a:rPr>
              <a:t>Estado de las divisas en tiempo real</a:t>
            </a:r>
          </a:p>
        </p:txBody>
      </p:sp>
      <p:pic>
        <p:nvPicPr>
          <p:cNvPr id="2" name="Imagen 1" descr="Interfaz de usuario gráfica&#10;&#10;Descripción generada automáticamente">
            <a:extLst>
              <a:ext uri="{FF2B5EF4-FFF2-40B4-BE49-F238E27FC236}">
                <a16:creationId xmlns:a16="http://schemas.microsoft.com/office/drawing/2014/main" id="{15C33D0F-50EC-7B83-B427-A79EF5520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15" y="1918525"/>
            <a:ext cx="4379124" cy="3318402"/>
          </a:xfrm>
          <a:prstGeom prst="rect">
            <a:avLst/>
          </a:prstGeom>
        </p:spPr>
      </p:pic>
      <p:sp>
        <p:nvSpPr>
          <p:cNvPr id="9" name="CuadroTexto 8">
            <a:extLst>
              <a:ext uri="{FF2B5EF4-FFF2-40B4-BE49-F238E27FC236}">
                <a16:creationId xmlns:a16="http://schemas.microsoft.com/office/drawing/2014/main" id="{E625AD99-5151-2C13-8AA0-DE3BE7B99686}"/>
              </a:ext>
            </a:extLst>
          </p:cNvPr>
          <p:cNvSpPr txBox="1"/>
          <p:nvPr/>
        </p:nvSpPr>
        <p:spPr>
          <a:xfrm>
            <a:off x="284315" y="5236927"/>
            <a:ext cx="4305973" cy="276999"/>
          </a:xfrm>
          <a:prstGeom prst="rect">
            <a:avLst/>
          </a:prstGeom>
          <a:noFill/>
        </p:spPr>
        <p:txBody>
          <a:bodyPr wrap="square">
            <a:spAutoFit/>
          </a:bodyPr>
          <a:lstStyle/>
          <a:p>
            <a:pPr algn="ctr"/>
            <a:r>
              <a:rPr lang="es-ES" sz="1200" b="1" dirty="0"/>
              <a:t>es.investing.com</a:t>
            </a:r>
          </a:p>
        </p:txBody>
      </p:sp>
      <p:pic>
        <p:nvPicPr>
          <p:cNvPr id="6" name="Imagen 5" descr="Interfaz de usuario gráfica, Aplicación&#10;&#10;Descripción generada automáticamente">
            <a:extLst>
              <a:ext uri="{FF2B5EF4-FFF2-40B4-BE49-F238E27FC236}">
                <a16:creationId xmlns:a16="http://schemas.microsoft.com/office/drawing/2014/main" id="{DE28ECB6-89D9-0960-C719-06A29D8C0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237708"/>
            <a:ext cx="4486974" cy="2382583"/>
          </a:xfrm>
          <a:prstGeom prst="rect">
            <a:avLst/>
          </a:prstGeom>
        </p:spPr>
      </p:pic>
      <p:sp>
        <p:nvSpPr>
          <p:cNvPr id="8" name="CuadroTexto 7">
            <a:extLst>
              <a:ext uri="{FF2B5EF4-FFF2-40B4-BE49-F238E27FC236}">
                <a16:creationId xmlns:a16="http://schemas.microsoft.com/office/drawing/2014/main" id="{7D8BEBA2-BE60-6FC6-D2D6-3757F8B38587}"/>
              </a:ext>
            </a:extLst>
          </p:cNvPr>
          <p:cNvSpPr txBox="1"/>
          <p:nvPr/>
        </p:nvSpPr>
        <p:spPr>
          <a:xfrm>
            <a:off x="4953001" y="4620291"/>
            <a:ext cx="4486974" cy="276999"/>
          </a:xfrm>
          <a:prstGeom prst="rect">
            <a:avLst/>
          </a:prstGeom>
          <a:noFill/>
        </p:spPr>
        <p:txBody>
          <a:bodyPr wrap="square">
            <a:spAutoFit/>
          </a:bodyPr>
          <a:lstStyle/>
          <a:p>
            <a:pPr algn="ctr"/>
            <a:r>
              <a:rPr lang="es-ES" sz="1200" b="1" dirty="0"/>
              <a:t>finanzas.com/divisas</a:t>
            </a:r>
          </a:p>
        </p:txBody>
      </p:sp>
    </p:spTree>
    <p:extLst>
      <p:ext uri="{BB962C8B-B14F-4D97-AF65-F5344CB8AC3E}">
        <p14:creationId xmlns:p14="http://schemas.microsoft.com/office/powerpoint/2010/main" val="767249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5C3C898-387F-74AE-3346-E131C001F7D5}"/>
              </a:ext>
            </a:extLst>
          </p:cNvPr>
          <p:cNvSpPr>
            <a:spLocks noGrp="1"/>
          </p:cNvSpPr>
          <p:nvPr>
            <p:ph type="sldNum" sz="quarter" idx="12"/>
          </p:nvPr>
        </p:nvSpPr>
        <p:spPr/>
        <p:txBody>
          <a:bodyPr/>
          <a:lstStyle/>
          <a:p>
            <a:fld id="{9A396ACE-1A63-459D-82B4-27C23849521D}" type="slidenum">
              <a:rPr lang="es-ES" smtClean="0"/>
              <a:t>17</a:t>
            </a:fld>
            <a:endParaRPr lang="es-ES"/>
          </a:p>
        </p:txBody>
      </p:sp>
      <p:sp>
        <p:nvSpPr>
          <p:cNvPr id="5" name="CuadroTexto 4">
            <a:extLst>
              <a:ext uri="{FF2B5EF4-FFF2-40B4-BE49-F238E27FC236}">
                <a16:creationId xmlns:a16="http://schemas.microsoft.com/office/drawing/2014/main" id="{1B206AAE-4304-EF33-696A-F2C1F90BDB0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9" name="CuadroTexto 8">
            <a:extLst>
              <a:ext uri="{FF2B5EF4-FFF2-40B4-BE49-F238E27FC236}">
                <a16:creationId xmlns:a16="http://schemas.microsoft.com/office/drawing/2014/main" id="{A82F7B8F-3E8C-8ED0-F34A-C1ABA6AECEB4}"/>
              </a:ext>
            </a:extLst>
          </p:cNvPr>
          <p:cNvSpPr txBox="1"/>
          <p:nvPr/>
        </p:nvSpPr>
        <p:spPr>
          <a:xfrm>
            <a:off x="144656" y="915653"/>
            <a:ext cx="9404380" cy="2862322"/>
          </a:xfrm>
          <a:prstGeom prst="rect">
            <a:avLst/>
          </a:prstGeom>
          <a:noFill/>
        </p:spPr>
        <p:txBody>
          <a:bodyPr wrap="square">
            <a:spAutoFit/>
          </a:bodyPr>
          <a:lstStyle/>
          <a:p>
            <a:pPr marL="285750" indent="-285750">
              <a:buFont typeface="Arial" panose="020B0604020202020204" pitchFamily="34" charset="0"/>
              <a:buChar char="•"/>
            </a:pPr>
            <a:r>
              <a:rPr lang="es-ES" dirty="0"/>
              <a:t>El </a:t>
            </a:r>
            <a:r>
              <a:rPr lang="es-ES" b="1" dirty="0"/>
              <a:t>“sondeo largo” </a:t>
            </a:r>
            <a:r>
              <a:rPr lang="es-ES" dirty="0"/>
              <a:t>es la forma </a:t>
            </a:r>
            <a:r>
              <a:rPr lang="es-ES" u="sng" dirty="0"/>
              <a:t>más sencilla </a:t>
            </a:r>
            <a:r>
              <a:rPr lang="es-ES" dirty="0"/>
              <a:t>de tener una conexión persistente con el servidor. No utiliza ningún protocolo específico como “WebSocket” o “SSE”.</a:t>
            </a:r>
          </a:p>
          <a:p>
            <a:pPr marL="285750" indent="-285750">
              <a:buFont typeface="Arial" panose="020B0604020202020204" pitchFamily="34" charset="0"/>
              <a:buChar char="•"/>
            </a:pPr>
            <a:r>
              <a:rPr lang="es-ES" dirty="0"/>
              <a:t>Es muy fácil de implementar y envía los mensajes sin demoras.</a:t>
            </a:r>
          </a:p>
          <a:p>
            <a:pPr marL="285750" indent="-285750">
              <a:buFont typeface="Arial" panose="020B0604020202020204" pitchFamily="34" charset="0"/>
              <a:buChar char="•"/>
            </a:pPr>
            <a:r>
              <a:rPr lang="es-ES" dirty="0"/>
              <a:t>El flujo es:</a:t>
            </a:r>
          </a:p>
          <a:p>
            <a:pPr marL="800100" lvl="1" indent="-342900">
              <a:buFont typeface="+mj-lt"/>
              <a:buAutoNum type="arabicPeriod"/>
            </a:pPr>
            <a:r>
              <a:rPr lang="es-ES" dirty="0"/>
              <a:t>El navegador envía una solicitud al servidor.</a:t>
            </a:r>
          </a:p>
          <a:p>
            <a:pPr marL="800100" lvl="1" indent="-342900">
              <a:buFont typeface="+mj-lt"/>
              <a:buAutoNum type="arabicPeriod"/>
            </a:pPr>
            <a:r>
              <a:rPr lang="es-ES" dirty="0"/>
              <a:t>El servidor mantiene la conexión abierta mientras no tenga mensajes para enviar.</a:t>
            </a:r>
          </a:p>
          <a:p>
            <a:pPr marL="800100" lvl="1" indent="-342900">
              <a:buFont typeface="+mj-lt"/>
              <a:buAutoNum type="arabicPeriod"/>
            </a:pPr>
            <a:r>
              <a:rPr lang="es-ES" dirty="0"/>
              <a:t>Cuando aparece un mensaje, el servidor responde a la solicitud con dicho mensaje y cierra la conexión.</a:t>
            </a:r>
          </a:p>
          <a:p>
            <a:pPr marL="800100" lvl="1" indent="-342900">
              <a:buFont typeface="+mj-lt"/>
              <a:buAutoNum type="arabicPeriod"/>
            </a:pPr>
            <a:r>
              <a:rPr lang="es-ES" dirty="0"/>
              <a:t>El navegador recibe el mensaje y de inmediato realiza una nueva solicitud.</a:t>
            </a:r>
          </a:p>
          <a:p>
            <a:pPr marL="800100" lvl="1" indent="-342900">
              <a:buFont typeface="+mj-lt"/>
              <a:buAutoNum type="arabicPeriod"/>
            </a:pPr>
            <a:endParaRPr lang="es-ES" dirty="0"/>
          </a:p>
        </p:txBody>
      </p:sp>
      <p:cxnSp>
        <p:nvCxnSpPr>
          <p:cNvPr id="13" name="Conector recto de flecha 12">
            <a:extLst>
              <a:ext uri="{FF2B5EF4-FFF2-40B4-BE49-F238E27FC236}">
                <a16:creationId xmlns:a16="http://schemas.microsoft.com/office/drawing/2014/main" id="{AE01F04A-0601-AE38-5F94-6495E7F278EE}"/>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4E32005A-9741-BD3B-C456-8988E440D9C3}"/>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5CFD0F7-6366-27EB-43CE-A0CB8529BDED}"/>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6" name="CuadroTexto 15">
            <a:extLst>
              <a:ext uri="{FF2B5EF4-FFF2-40B4-BE49-F238E27FC236}">
                <a16:creationId xmlns:a16="http://schemas.microsoft.com/office/drawing/2014/main" id="{D15002FC-5B21-A623-853A-4FB5D98BEAA9}"/>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20" name="Conector recto 19">
            <a:extLst>
              <a:ext uri="{FF2B5EF4-FFF2-40B4-BE49-F238E27FC236}">
                <a16:creationId xmlns:a16="http://schemas.microsoft.com/office/drawing/2014/main" id="{5CD3F419-967B-2322-27CF-4B403DA88A93}"/>
              </a:ext>
            </a:extLst>
          </p:cNvPr>
          <p:cNvCxnSpPr>
            <a:cxnSpLocks/>
          </p:cNvCxnSpPr>
          <p:nvPr/>
        </p:nvCxnSpPr>
        <p:spPr>
          <a:xfrm>
            <a:off x="4270728"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2584FF9-67D7-5503-3BA6-A7EE9568242A}"/>
              </a:ext>
            </a:extLst>
          </p:cNvPr>
          <p:cNvCxnSpPr>
            <a:endCxn id="16"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6390E012-FE13-66FC-59EF-AAD3487023A7}"/>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5" name="Conector recto de flecha 24">
            <a:extLst>
              <a:ext uri="{FF2B5EF4-FFF2-40B4-BE49-F238E27FC236}">
                <a16:creationId xmlns:a16="http://schemas.microsoft.com/office/drawing/2014/main" id="{4FA24554-6D45-82CE-9F6C-F4BE1C48EDE6}"/>
              </a:ext>
            </a:extLst>
          </p:cNvPr>
          <p:cNvCxnSpPr>
            <a:cxnSpLocks/>
          </p:cNvCxnSpPr>
          <p:nvPr/>
        </p:nvCxnSpPr>
        <p:spPr>
          <a:xfrm flipV="1">
            <a:off x="3757911" y="4162967"/>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A3712DE5-E27D-5B5C-12DE-ED04A89A5E1E}"/>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9" name="CuadroTexto 28">
            <a:extLst>
              <a:ext uri="{FF2B5EF4-FFF2-40B4-BE49-F238E27FC236}">
                <a16:creationId xmlns:a16="http://schemas.microsoft.com/office/drawing/2014/main" id="{572B6FAC-FD99-B260-78B9-67369942A1AD}"/>
              </a:ext>
            </a:extLst>
          </p:cNvPr>
          <p:cNvSpPr txBox="1"/>
          <p:nvPr/>
        </p:nvSpPr>
        <p:spPr>
          <a:xfrm rot="17581048">
            <a:off x="324450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31" name="CuadroTexto 30">
            <a:extLst>
              <a:ext uri="{FF2B5EF4-FFF2-40B4-BE49-F238E27FC236}">
                <a16:creationId xmlns:a16="http://schemas.microsoft.com/office/drawing/2014/main" id="{98B1C24F-93C2-47FE-5E75-FCE4172C6261}"/>
              </a:ext>
            </a:extLst>
          </p:cNvPr>
          <p:cNvSpPr txBox="1"/>
          <p:nvPr/>
        </p:nvSpPr>
        <p:spPr>
          <a:xfrm>
            <a:off x="4013540"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32" name="CuadroTexto 31">
            <a:extLst>
              <a:ext uri="{FF2B5EF4-FFF2-40B4-BE49-F238E27FC236}">
                <a16:creationId xmlns:a16="http://schemas.microsoft.com/office/drawing/2014/main" id="{8A3E3873-F2BE-39DA-BE73-7B68968E2E65}"/>
              </a:ext>
            </a:extLst>
          </p:cNvPr>
          <p:cNvSpPr txBox="1"/>
          <p:nvPr/>
        </p:nvSpPr>
        <p:spPr>
          <a:xfrm rot="3887794">
            <a:off x="4194721"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3" name="Conector recto de flecha 32">
            <a:extLst>
              <a:ext uri="{FF2B5EF4-FFF2-40B4-BE49-F238E27FC236}">
                <a16:creationId xmlns:a16="http://schemas.microsoft.com/office/drawing/2014/main" id="{36B63DF9-6CEF-6C73-F02E-4BA8AE7ABFB4}"/>
              </a:ext>
            </a:extLst>
          </p:cNvPr>
          <p:cNvCxnSpPr>
            <a:cxnSpLocks/>
          </p:cNvCxnSpPr>
          <p:nvPr/>
        </p:nvCxnSpPr>
        <p:spPr>
          <a:xfrm flipV="1">
            <a:off x="5436029"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10115AB7-055E-8A3B-4513-C8C44AD93472}"/>
              </a:ext>
            </a:extLst>
          </p:cNvPr>
          <p:cNvSpPr txBox="1"/>
          <p:nvPr/>
        </p:nvSpPr>
        <p:spPr>
          <a:xfrm rot="3887794">
            <a:off x="4016238"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5" name="CuadroTexto 34">
            <a:extLst>
              <a:ext uri="{FF2B5EF4-FFF2-40B4-BE49-F238E27FC236}">
                <a16:creationId xmlns:a16="http://schemas.microsoft.com/office/drawing/2014/main" id="{60F433D0-05F6-93F3-AA45-F3AA0A4CFD32}"/>
              </a:ext>
            </a:extLst>
          </p:cNvPr>
          <p:cNvSpPr txBox="1"/>
          <p:nvPr/>
        </p:nvSpPr>
        <p:spPr>
          <a:xfrm rot="17581048">
            <a:off x="4922625"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6" name="Conector recto de flecha 35">
            <a:extLst>
              <a:ext uri="{FF2B5EF4-FFF2-40B4-BE49-F238E27FC236}">
                <a16:creationId xmlns:a16="http://schemas.microsoft.com/office/drawing/2014/main" id="{9DEA8976-DA45-67ED-3FC7-65CF4DB53B51}"/>
              </a:ext>
            </a:extLst>
          </p:cNvPr>
          <p:cNvCxnSpPr/>
          <p:nvPr/>
        </p:nvCxnSpPr>
        <p:spPr>
          <a:xfrm>
            <a:off x="4504743"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D82610E9-C76F-3A03-DBCE-B484A0D0888A}"/>
              </a:ext>
            </a:extLst>
          </p:cNvPr>
          <p:cNvCxnSpPr>
            <a:cxnSpLocks/>
          </p:cNvCxnSpPr>
          <p:nvPr/>
        </p:nvCxnSpPr>
        <p:spPr>
          <a:xfrm>
            <a:off x="5963493"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98D56C4E-4969-D7C1-C238-DF4B13E5A216}"/>
              </a:ext>
            </a:extLst>
          </p:cNvPr>
          <p:cNvSpPr txBox="1"/>
          <p:nvPr/>
        </p:nvSpPr>
        <p:spPr>
          <a:xfrm>
            <a:off x="5706305" y="3452847"/>
            <a:ext cx="833305" cy="276999"/>
          </a:xfrm>
          <a:prstGeom prst="rect">
            <a:avLst/>
          </a:prstGeom>
          <a:noFill/>
        </p:spPr>
        <p:txBody>
          <a:bodyPr wrap="square" rtlCol="0">
            <a:spAutoFit/>
          </a:bodyPr>
          <a:lstStyle/>
          <a:p>
            <a:r>
              <a:rPr lang="es-ES" sz="1200" dirty="0">
                <a:solidFill>
                  <a:schemeClr val="accent4"/>
                </a:solidFill>
              </a:rPr>
              <a:t>Cierre</a:t>
            </a:r>
          </a:p>
        </p:txBody>
      </p:sp>
    </p:spTree>
    <p:extLst>
      <p:ext uri="{BB962C8B-B14F-4D97-AF65-F5344CB8AC3E}">
        <p14:creationId xmlns:p14="http://schemas.microsoft.com/office/powerpoint/2010/main" val="1779575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58F4E6E-3374-D7AD-ABEA-10ED9B00DCE6}"/>
              </a:ext>
            </a:extLst>
          </p:cNvPr>
          <p:cNvSpPr>
            <a:spLocks noGrp="1"/>
          </p:cNvSpPr>
          <p:nvPr>
            <p:ph type="sldNum" sz="quarter" idx="12"/>
          </p:nvPr>
        </p:nvSpPr>
        <p:spPr/>
        <p:txBody>
          <a:bodyPr/>
          <a:lstStyle/>
          <a:p>
            <a:fld id="{9A396ACE-1A63-459D-82B4-27C23849521D}" type="slidenum">
              <a:rPr lang="es-ES" smtClean="0"/>
              <a:t>18</a:t>
            </a:fld>
            <a:endParaRPr lang="es-ES"/>
          </a:p>
        </p:txBody>
      </p:sp>
      <p:sp>
        <p:nvSpPr>
          <p:cNvPr id="7" name="CuadroTexto 6">
            <a:extLst>
              <a:ext uri="{FF2B5EF4-FFF2-40B4-BE49-F238E27FC236}">
                <a16:creationId xmlns:a16="http://schemas.microsoft.com/office/drawing/2014/main" id="{DC3DA97D-4BDA-0243-80A0-4DB5796A23D4}"/>
              </a:ext>
            </a:extLst>
          </p:cNvPr>
          <p:cNvSpPr txBox="1"/>
          <p:nvPr/>
        </p:nvSpPr>
        <p:spPr>
          <a:xfrm>
            <a:off x="144656" y="923834"/>
            <a:ext cx="9435626" cy="646331"/>
          </a:xfrm>
          <a:prstGeom prst="rect">
            <a:avLst/>
          </a:prstGeom>
          <a:noFill/>
        </p:spPr>
        <p:txBody>
          <a:bodyPr wrap="square">
            <a:spAutoFit/>
          </a:bodyPr>
          <a:lstStyle/>
          <a:p>
            <a:pPr marL="285750" indent="-285750">
              <a:buFont typeface="Arial" panose="020B0604020202020204" pitchFamily="34" charset="0"/>
              <a:buChar char="•"/>
            </a:pPr>
            <a:r>
              <a:rPr lang="es-ES" dirty="0"/>
              <a:t>Si se pierde la conexión (por ejemplo, por un error de red), el navegador envía inmediatamente una nueva solicitud.</a:t>
            </a:r>
          </a:p>
        </p:txBody>
      </p:sp>
      <p:sp>
        <p:nvSpPr>
          <p:cNvPr id="8" name="CuadroTexto 7">
            <a:extLst>
              <a:ext uri="{FF2B5EF4-FFF2-40B4-BE49-F238E27FC236}">
                <a16:creationId xmlns:a16="http://schemas.microsoft.com/office/drawing/2014/main" id="{85AF228E-F3E5-137C-C86D-7CD1C4154F5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9" name="Conector recto de flecha 8">
            <a:extLst>
              <a:ext uri="{FF2B5EF4-FFF2-40B4-BE49-F238E27FC236}">
                <a16:creationId xmlns:a16="http://schemas.microsoft.com/office/drawing/2014/main" id="{163383DA-A7CF-5EA0-71A4-6F66CBF48197}"/>
              </a:ext>
            </a:extLst>
          </p:cNvPr>
          <p:cNvCxnSpPr>
            <a:cxnSpLocks/>
          </p:cNvCxnSpPr>
          <p:nvPr/>
        </p:nvCxnSpPr>
        <p:spPr>
          <a:xfrm>
            <a:off x="1105647" y="3344525"/>
            <a:ext cx="7422777" cy="516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698297F5-B87C-EAAA-AF13-6DC5E05DE538}"/>
              </a:ext>
            </a:extLst>
          </p:cNvPr>
          <p:cNvCxnSpPr>
            <a:cxnSpLocks/>
          </p:cNvCxnSpPr>
          <p:nvPr/>
        </p:nvCxnSpPr>
        <p:spPr>
          <a:xfrm>
            <a:off x="1105647" y="4622205"/>
            <a:ext cx="7422777" cy="484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5E4F1A3-E045-3279-9CD8-B3513E66BEBA}"/>
              </a:ext>
            </a:extLst>
          </p:cNvPr>
          <p:cNvSpPr txBox="1"/>
          <p:nvPr/>
        </p:nvSpPr>
        <p:spPr>
          <a:xfrm>
            <a:off x="1013664" y="3013173"/>
            <a:ext cx="1306651" cy="369332"/>
          </a:xfrm>
          <a:prstGeom prst="rect">
            <a:avLst/>
          </a:prstGeom>
          <a:noFill/>
        </p:spPr>
        <p:txBody>
          <a:bodyPr wrap="square" rtlCol="0">
            <a:spAutoFit/>
          </a:bodyPr>
          <a:lstStyle/>
          <a:p>
            <a:r>
              <a:rPr lang="es-ES" b="1" dirty="0"/>
              <a:t>Navegador</a:t>
            </a:r>
          </a:p>
        </p:txBody>
      </p:sp>
      <p:sp>
        <p:nvSpPr>
          <p:cNvPr id="12" name="CuadroTexto 11">
            <a:extLst>
              <a:ext uri="{FF2B5EF4-FFF2-40B4-BE49-F238E27FC236}">
                <a16:creationId xmlns:a16="http://schemas.microsoft.com/office/drawing/2014/main" id="{5E9E771A-1174-F1AE-9775-89DAE807F891}"/>
              </a:ext>
            </a:extLst>
          </p:cNvPr>
          <p:cNvSpPr txBox="1"/>
          <p:nvPr/>
        </p:nvSpPr>
        <p:spPr>
          <a:xfrm>
            <a:off x="1018127" y="4632716"/>
            <a:ext cx="1306651" cy="369332"/>
          </a:xfrm>
          <a:prstGeom prst="rect">
            <a:avLst/>
          </a:prstGeom>
          <a:noFill/>
        </p:spPr>
        <p:txBody>
          <a:bodyPr wrap="square" rtlCol="0">
            <a:spAutoFit/>
          </a:bodyPr>
          <a:lstStyle/>
          <a:p>
            <a:r>
              <a:rPr lang="es-ES" b="1" dirty="0"/>
              <a:t>Servidor</a:t>
            </a:r>
          </a:p>
        </p:txBody>
      </p:sp>
      <p:cxnSp>
        <p:nvCxnSpPr>
          <p:cNvPr id="13" name="Conector recto 12">
            <a:extLst>
              <a:ext uri="{FF2B5EF4-FFF2-40B4-BE49-F238E27FC236}">
                <a16:creationId xmlns:a16="http://schemas.microsoft.com/office/drawing/2014/main" id="{6DE13A63-3C97-4745-422D-5701D3D45825}"/>
              </a:ext>
            </a:extLst>
          </p:cNvPr>
          <p:cNvCxnSpPr>
            <a:cxnSpLocks/>
          </p:cNvCxnSpPr>
          <p:nvPr/>
        </p:nvCxnSpPr>
        <p:spPr>
          <a:xfrm>
            <a:off x="4103386" y="2910916"/>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6C56D64C-E478-05CD-65B9-22F501656556}"/>
              </a:ext>
            </a:extLst>
          </p:cNvPr>
          <p:cNvCxnSpPr>
            <a:cxnSpLocks/>
          </p:cNvCxnSpPr>
          <p:nvPr/>
        </p:nvCxnSpPr>
        <p:spPr>
          <a:xfrm>
            <a:off x="1654319" y="3397680"/>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394FD95A-3582-0163-109E-F1C6F3EE46A5}"/>
              </a:ext>
            </a:extLst>
          </p:cNvPr>
          <p:cNvSpPr txBox="1"/>
          <p:nvPr/>
        </p:nvSpPr>
        <p:spPr>
          <a:xfrm rot="3887794">
            <a:off x="1339322" y="3745283"/>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16" name="Conector recto de flecha 15">
            <a:extLst>
              <a:ext uri="{FF2B5EF4-FFF2-40B4-BE49-F238E27FC236}">
                <a16:creationId xmlns:a16="http://schemas.microsoft.com/office/drawing/2014/main" id="{B3641EC3-D94B-D790-5AC4-82A05ADAD87F}"/>
              </a:ext>
            </a:extLst>
          </p:cNvPr>
          <p:cNvCxnSpPr>
            <a:cxnSpLocks/>
          </p:cNvCxnSpPr>
          <p:nvPr/>
        </p:nvCxnSpPr>
        <p:spPr>
          <a:xfrm flipV="1">
            <a:off x="3590569" y="3405282"/>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8E545523-D8BF-E4D0-EB52-5A622D67E3A3}"/>
              </a:ext>
            </a:extLst>
          </p:cNvPr>
          <p:cNvSpPr txBox="1"/>
          <p:nvPr/>
        </p:nvSpPr>
        <p:spPr>
          <a:xfrm rot="3887794">
            <a:off x="1115335" y="385872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18" name="CuadroTexto 17">
            <a:extLst>
              <a:ext uri="{FF2B5EF4-FFF2-40B4-BE49-F238E27FC236}">
                <a16:creationId xmlns:a16="http://schemas.microsoft.com/office/drawing/2014/main" id="{ED5175B5-B758-A97F-15EB-FAAC5AC29EA8}"/>
              </a:ext>
            </a:extLst>
          </p:cNvPr>
          <p:cNvSpPr txBox="1"/>
          <p:nvPr/>
        </p:nvSpPr>
        <p:spPr>
          <a:xfrm rot="17581048">
            <a:off x="3077165" y="3819492"/>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sp>
        <p:nvSpPr>
          <p:cNvPr id="19" name="CuadroTexto 18">
            <a:extLst>
              <a:ext uri="{FF2B5EF4-FFF2-40B4-BE49-F238E27FC236}">
                <a16:creationId xmlns:a16="http://schemas.microsoft.com/office/drawing/2014/main" id="{6964897E-5DF2-F2E4-952E-29AB12823E24}"/>
              </a:ext>
            </a:extLst>
          </p:cNvPr>
          <p:cNvSpPr txBox="1"/>
          <p:nvPr/>
        </p:nvSpPr>
        <p:spPr>
          <a:xfrm>
            <a:off x="3534037" y="2321920"/>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cxnSp>
        <p:nvCxnSpPr>
          <p:cNvPr id="29" name="Conector recto 28">
            <a:extLst>
              <a:ext uri="{FF2B5EF4-FFF2-40B4-BE49-F238E27FC236}">
                <a16:creationId xmlns:a16="http://schemas.microsoft.com/office/drawing/2014/main" id="{F8FF183F-C3A0-9B7C-E7D8-D6A034175BC4}"/>
              </a:ext>
            </a:extLst>
          </p:cNvPr>
          <p:cNvCxnSpPr>
            <a:cxnSpLocks/>
          </p:cNvCxnSpPr>
          <p:nvPr/>
        </p:nvCxnSpPr>
        <p:spPr>
          <a:xfrm>
            <a:off x="9072282" y="3108637"/>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0879712C-4C3D-ED9A-4D9D-DBA65CAE8D42}"/>
              </a:ext>
            </a:extLst>
          </p:cNvPr>
          <p:cNvSpPr txBox="1"/>
          <p:nvPr/>
        </p:nvSpPr>
        <p:spPr>
          <a:xfrm>
            <a:off x="2147360" y="4603366"/>
            <a:ext cx="1658635" cy="276999"/>
          </a:xfrm>
          <a:prstGeom prst="rect">
            <a:avLst/>
          </a:prstGeom>
          <a:noFill/>
        </p:spPr>
        <p:txBody>
          <a:bodyPr wrap="square" rtlCol="0">
            <a:spAutoFit/>
          </a:bodyPr>
          <a:lstStyle/>
          <a:p>
            <a:r>
              <a:rPr lang="es-ES" sz="1200" dirty="0"/>
              <a:t>La conexión se cuelga</a:t>
            </a:r>
          </a:p>
        </p:txBody>
      </p:sp>
      <p:sp>
        <p:nvSpPr>
          <p:cNvPr id="33" name="CuadroTexto 32">
            <a:extLst>
              <a:ext uri="{FF2B5EF4-FFF2-40B4-BE49-F238E27FC236}">
                <a16:creationId xmlns:a16="http://schemas.microsoft.com/office/drawing/2014/main" id="{2E5214CF-E662-2643-CBDE-455E93016678}"/>
              </a:ext>
            </a:extLst>
          </p:cNvPr>
          <p:cNvSpPr txBox="1"/>
          <p:nvPr/>
        </p:nvSpPr>
        <p:spPr>
          <a:xfrm rot="3887794">
            <a:off x="4336316" y="3760066"/>
            <a:ext cx="1390845" cy="276999"/>
          </a:xfrm>
          <a:prstGeom prst="rect">
            <a:avLst/>
          </a:prstGeom>
          <a:noFill/>
        </p:spPr>
        <p:txBody>
          <a:bodyPr wrap="square" rtlCol="0">
            <a:spAutoFit/>
          </a:bodyPr>
          <a:lstStyle/>
          <a:p>
            <a:pPr algn="ctr"/>
            <a:r>
              <a:rPr lang="es-ES" sz="1200" dirty="0"/>
              <a:t>Solicitud HTTP</a:t>
            </a:r>
            <a:endParaRPr lang="es-ES" dirty="0"/>
          </a:p>
        </p:txBody>
      </p:sp>
      <p:sp>
        <p:nvSpPr>
          <p:cNvPr id="34" name="CuadroTexto 33">
            <a:extLst>
              <a:ext uri="{FF2B5EF4-FFF2-40B4-BE49-F238E27FC236}">
                <a16:creationId xmlns:a16="http://schemas.microsoft.com/office/drawing/2014/main" id="{42B87B69-7D26-25F1-AC2D-A246F21D0F47}"/>
              </a:ext>
            </a:extLst>
          </p:cNvPr>
          <p:cNvSpPr txBox="1"/>
          <p:nvPr/>
        </p:nvSpPr>
        <p:spPr>
          <a:xfrm rot="3887794">
            <a:off x="4112329" y="3873508"/>
            <a:ext cx="1390845" cy="276999"/>
          </a:xfrm>
          <a:prstGeom prst="rect">
            <a:avLst/>
          </a:prstGeom>
          <a:noFill/>
        </p:spPr>
        <p:txBody>
          <a:bodyPr wrap="square" rtlCol="0">
            <a:spAutoFit/>
          </a:bodyPr>
          <a:lstStyle/>
          <a:p>
            <a:pPr algn="ctr"/>
            <a:r>
              <a:rPr lang="es-ES" sz="1200" dirty="0"/>
              <a:t>Espera de datos</a:t>
            </a:r>
            <a:endParaRPr lang="es-ES" dirty="0"/>
          </a:p>
        </p:txBody>
      </p:sp>
      <p:cxnSp>
        <p:nvCxnSpPr>
          <p:cNvPr id="36" name="Conector recto de flecha 35">
            <a:extLst>
              <a:ext uri="{FF2B5EF4-FFF2-40B4-BE49-F238E27FC236}">
                <a16:creationId xmlns:a16="http://schemas.microsoft.com/office/drawing/2014/main" id="{0A83E50B-6220-E552-37CE-C755DEF808E2}"/>
              </a:ext>
            </a:extLst>
          </p:cNvPr>
          <p:cNvCxnSpPr>
            <a:cxnSpLocks/>
          </p:cNvCxnSpPr>
          <p:nvPr/>
        </p:nvCxnSpPr>
        <p:spPr>
          <a:xfrm>
            <a:off x="4637121" y="3376812"/>
            <a:ext cx="592268" cy="12584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10001234-7DDC-EA90-2D09-B4E26ECB0808}"/>
              </a:ext>
            </a:extLst>
          </p:cNvPr>
          <p:cNvCxnSpPr>
            <a:cxnSpLocks/>
          </p:cNvCxnSpPr>
          <p:nvPr/>
        </p:nvCxnSpPr>
        <p:spPr>
          <a:xfrm flipV="1">
            <a:off x="6589889" y="3419926"/>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6B19BDE7-BCB2-3E9B-5834-668970EAE571}"/>
              </a:ext>
            </a:extLst>
          </p:cNvPr>
          <p:cNvSpPr txBox="1"/>
          <p:nvPr/>
        </p:nvSpPr>
        <p:spPr>
          <a:xfrm rot="17581048">
            <a:off x="6076485" y="3834136"/>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cxnSp>
        <p:nvCxnSpPr>
          <p:cNvPr id="39" name="Conector recto 38">
            <a:extLst>
              <a:ext uri="{FF2B5EF4-FFF2-40B4-BE49-F238E27FC236}">
                <a16:creationId xmlns:a16="http://schemas.microsoft.com/office/drawing/2014/main" id="{F429A4EB-5B18-27FF-C565-476751CFE26C}"/>
              </a:ext>
            </a:extLst>
          </p:cNvPr>
          <p:cNvCxnSpPr>
            <a:cxnSpLocks/>
          </p:cNvCxnSpPr>
          <p:nvPr/>
        </p:nvCxnSpPr>
        <p:spPr>
          <a:xfrm>
            <a:off x="7133127" y="2934763"/>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38011ABE-A259-94D7-4BB1-8A4A84222D86}"/>
              </a:ext>
            </a:extLst>
          </p:cNvPr>
          <p:cNvSpPr txBox="1"/>
          <p:nvPr/>
        </p:nvSpPr>
        <p:spPr>
          <a:xfrm>
            <a:off x="6589889" y="2344763"/>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sp>
        <p:nvSpPr>
          <p:cNvPr id="41" name="CuadroTexto 40">
            <a:extLst>
              <a:ext uri="{FF2B5EF4-FFF2-40B4-BE49-F238E27FC236}">
                <a16:creationId xmlns:a16="http://schemas.microsoft.com/office/drawing/2014/main" id="{DC6722AB-BA96-5802-F8CF-01EEFE780257}"/>
              </a:ext>
            </a:extLst>
          </p:cNvPr>
          <p:cNvSpPr txBox="1"/>
          <p:nvPr/>
        </p:nvSpPr>
        <p:spPr>
          <a:xfrm>
            <a:off x="5168457" y="4618318"/>
            <a:ext cx="1658635" cy="276999"/>
          </a:xfrm>
          <a:prstGeom prst="rect">
            <a:avLst/>
          </a:prstGeom>
          <a:noFill/>
        </p:spPr>
        <p:txBody>
          <a:bodyPr wrap="square" rtlCol="0">
            <a:spAutoFit/>
          </a:bodyPr>
          <a:lstStyle/>
          <a:p>
            <a:r>
              <a:rPr lang="es-ES" sz="1200" dirty="0"/>
              <a:t>La conexión se cuelga</a:t>
            </a:r>
          </a:p>
        </p:txBody>
      </p:sp>
    </p:spTree>
    <p:extLst>
      <p:ext uri="{BB962C8B-B14F-4D97-AF65-F5344CB8AC3E}">
        <p14:creationId xmlns:p14="http://schemas.microsoft.com/office/powerpoint/2010/main" val="945235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72A7FE7-DEBB-E38C-DED4-22868786306F}"/>
              </a:ext>
            </a:extLst>
          </p:cNvPr>
          <p:cNvSpPr>
            <a:spLocks noGrp="1"/>
          </p:cNvSpPr>
          <p:nvPr>
            <p:ph type="sldNum" sz="quarter" idx="12"/>
          </p:nvPr>
        </p:nvSpPr>
        <p:spPr/>
        <p:txBody>
          <a:bodyPr/>
          <a:lstStyle/>
          <a:p>
            <a:fld id="{9A396ACE-1A63-459D-82B4-27C23849521D}" type="slidenum">
              <a:rPr lang="es-ES" smtClean="0"/>
              <a:t>19</a:t>
            </a:fld>
            <a:endParaRPr lang="es-ES"/>
          </a:p>
        </p:txBody>
      </p:sp>
      <p:sp>
        <p:nvSpPr>
          <p:cNvPr id="6" name="CuadroTexto 5">
            <a:extLst>
              <a:ext uri="{FF2B5EF4-FFF2-40B4-BE49-F238E27FC236}">
                <a16:creationId xmlns:a16="http://schemas.microsoft.com/office/drawing/2014/main" id="{18EE7F83-C395-CEF5-871F-E0B13D0D92D3}"/>
              </a:ext>
            </a:extLst>
          </p:cNvPr>
          <p:cNvSpPr txBox="1"/>
          <p:nvPr/>
        </p:nvSpPr>
        <p:spPr>
          <a:xfrm>
            <a:off x="2880360" y="1438846"/>
            <a:ext cx="6651669" cy="2246769"/>
          </a:xfrm>
          <a:prstGeom prst="rect">
            <a:avLst/>
          </a:prstGeom>
          <a:noFill/>
        </p:spPr>
        <p:txBody>
          <a:bodyPr wrap="square">
            <a:spAutoFit/>
          </a:bodyPr>
          <a:lstStyle/>
          <a:p>
            <a:r>
              <a:rPr lang="es-ES" sz="1400" dirty="0"/>
              <a:t>Nombre proyecto</a:t>
            </a:r>
            <a:r>
              <a:rPr lang="es-ES" sz="1400" b="1" dirty="0"/>
              <a:t>: </a:t>
            </a:r>
            <a:r>
              <a:rPr lang="es-ES" sz="1400" b="1" dirty="0" err="1"/>
              <a:t>angular_chat_long_polling</a:t>
            </a:r>
            <a:endParaRPr lang="es-ES" sz="1400" b="1" dirty="0"/>
          </a:p>
          <a:p>
            <a:r>
              <a:rPr lang="es-ES" sz="1400" dirty="0" err="1"/>
              <a:t>FrontEnd</a:t>
            </a:r>
            <a:r>
              <a:rPr lang="es-ES" sz="1400" dirty="0"/>
              <a:t>: </a:t>
            </a:r>
            <a:r>
              <a:rPr lang="es-ES" sz="1400" b="1" dirty="0"/>
              <a:t>Angular v17</a:t>
            </a:r>
          </a:p>
          <a:p>
            <a:r>
              <a:rPr lang="es-ES" sz="1400" dirty="0" err="1"/>
              <a:t>BackEnd</a:t>
            </a:r>
            <a:r>
              <a:rPr lang="es-ES" sz="1400" dirty="0"/>
              <a:t>: </a:t>
            </a:r>
            <a:r>
              <a:rPr lang="es-ES" sz="1400" b="1" dirty="0"/>
              <a:t>Express</a:t>
            </a:r>
          </a:p>
          <a:p>
            <a:endParaRPr lang="es-ES" sz="1400" b="1" dirty="0"/>
          </a:p>
          <a:p>
            <a:r>
              <a:rPr lang="es-ES" sz="1400" dirty="0"/>
              <a:t>Ruta: C:\Proyectos\Curso_Comunicación_Tiempo_Real\Chat_Long_Polling&gt; </a:t>
            </a:r>
          </a:p>
          <a:p>
            <a:r>
              <a:rPr lang="es-ES" sz="1400" dirty="0"/>
              <a:t>Arrancamos el </a:t>
            </a:r>
            <a:r>
              <a:rPr lang="es-ES" sz="1400" dirty="0" err="1"/>
              <a:t>frontend</a:t>
            </a:r>
            <a:r>
              <a:rPr lang="es-ES" sz="1400" dirty="0"/>
              <a:t>: </a:t>
            </a:r>
            <a:r>
              <a:rPr lang="es-ES" sz="1400" b="1" dirty="0" err="1"/>
              <a:t>npm</a:t>
            </a:r>
            <a:r>
              <a:rPr lang="es-ES" sz="1400" b="1" dirty="0"/>
              <a:t> run </a:t>
            </a:r>
            <a:r>
              <a:rPr lang="es-ES" sz="1400" b="1" dirty="0" err="1"/>
              <a:t>start</a:t>
            </a:r>
            <a:endParaRPr lang="es-ES" sz="1400" b="1" dirty="0"/>
          </a:p>
          <a:p>
            <a:endParaRPr lang="es-ES" sz="1400" b="1" dirty="0"/>
          </a:p>
          <a:p>
            <a:r>
              <a:rPr lang="es-ES" sz="1400" dirty="0"/>
              <a:t>Ruta: C:\Proyectos\Curso_Comunicación_Tiempo_Real\Chat_Long_Polling\server&gt; </a:t>
            </a:r>
          </a:p>
          <a:p>
            <a:r>
              <a:rPr lang="es-ES" sz="1400" dirty="0"/>
              <a:t>Arrancamos el </a:t>
            </a:r>
            <a:r>
              <a:rPr lang="es-ES" sz="1400" dirty="0" err="1"/>
              <a:t>backend</a:t>
            </a:r>
            <a:r>
              <a:rPr lang="es-ES" sz="1400" dirty="0"/>
              <a:t>: </a:t>
            </a:r>
            <a:r>
              <a:rPr lang="es-ES" sz="1400" b="1" dirty="0" err="1"/>
              <a:t>nodemon</a:t>
            </a:r>
            <a:r>
              <a:rPr lang="es-ES" sz="1400" b="1" dirty="0"/>
              <a:t> server.js</a:t>
            </a:r>
          </a:p>
          <a:p>
            <a:endParaRPr lang="es-ES" sz="1400" b="1" dirty="0"/>
          </a:p>
        </p:txBody>
      </p:sp>
      <p:sp>
        <p:nvSpPr>
          <p:cNvPr id="7" name="CuadroTexto 6">
            <a:extLst>
              <a:ext uri="{FF2B5EF4-FFF2-40B4-BE49-F238E27FC236}">
                <a16:creationId xmlns:a16="http://schemas.microsoft.com/office/drawing/2014/main" id="{6B651083-5F8C-B802-D22D-E9944753E3F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10" name="CuadroTexto 9">
            <a:extLst>
              <a:ext uri="{FF2B5EF4-FFF2-40B4-BE49-F238E27FC236}">
                <a16:creationId xmlns:a16="http://schemas.microsoft.com/office/drawing/2014/main" id="{CBEDB6AF-85E1-BB7F-64E4-6FEA2876A89E}"/>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pic>
        <p:nvPicPr>
          <p:cNvPr id="3" name="Imagen 2">
            <a:extLst>
              <a:ext uri="{FF2B5EF4-FFF2-40B4-BE49-F238E27FC236}">
                <a16:creationId xmlns:a16="http://schemas.microsoft.com/office/drawing/2014/main" id="{3104605C-CAAE-2743-7691-7990F5E8FA93}"/>
              </a:ext>
            </a:extLst>
          </p:cNvPr>
          <p:cNvPicPr>
            <a:picLocks noChangeAspect="1"/>
          </p:cNvPicPr>
          <p:nvPr/>
        </p:nvPicPr>
        <p:blipFill>
          <a:blip r:embed="rId2"/>
          <a:stretch>
            <a:fillRect/>
          </a:stretch>
        </p:blipFill>
        <p:spPr>
          <a:xfrm>
            <a:off x="373971" y="1438846"/>
            <a:ext cx="2400300" cy="3267075"/>
          </a:xfrm>
          <a:prstGeom prst="rect">
            <a:avLst/>
          </a:prstGeom>
        </p:spPr>
      </p:pic>
    </p:spTree>
    <p:extLst>
      <p:ext uri="{BB962C8B-B14F-4D97-AF65-F5344CB8AC3E}">
        <p14:creationId xmlns:p14="http://schemas.microsoft.com/office/powerpoint/2010/main" val="2150938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774209"/>
            <a:ext cx="8462962" cy="3978326"/>
          </a:xfrm>
        </p:spPr>
        <p:txBody>
          <a:bodyPr>
            <a:normAutofit/>
          </a:bodyPr>
          <a:lstStyle/>
          <a:p>
            <a:pPr>
              <a:buFont typeface="Calibri" panose="020F0502020204030204" pitchFamily="34" charset="0"/>
              <a:buChar char="-"/>
            </a:pPr>
            <a:r>
              <a:rPr lang="es-ES" b="1" dirty="0"/>
              <a:t>Stella Esparza Torregrosa</a:t>
            </a:r>
          </a:p>
          <a:p>
            <a:pPr lvl="1">
              <a:buFont typeface="Calibri" panose="020F0502020204030204" pitchFamily="34" charset="0"/>
              <a:buChar char="-"/>
            </a:pPr>
            <a:r>
              <a:rPr lang="es-ES" dirty="0"/>
              <a:t>Ingeniera Informática especializada en la rama de Desarrollo Software y Full </a:t>
            </a:r>
            <a:r>
              <a:rPr lang="es-ES" dirty="0" err="1"/>
              <a:t>Stack</a:t>
            </a:r>
            <a:r>
              <a:rPr lang="es-ES" dirty="0"/>
              <a:t> </a:t>
            </a:r>
            <a:r>
              <a:rPr lang="es-ES" dirty="0" err="1"/>
              <a:t>Developer</a:t>
            </a:r>
            <a:r>
              <a:rPr lang="es-ES" dirty="0"/>
              <a:t> en ITI.</a:t>
            </a:r>
          </a:p>
          <a:p>
            <a:pPr>
              <a:buFont typeface="Calibri" panose="020F0502020204030204" pitchFamily="34" charset="0"/>
              <a:buChar char="-"/>
            </a:pPr>
            <a:r>
              <a:rPr lang="es-ES" dirty="0"/>
              <a:t>Podéis contactar conmigo en:</a:t>
            </a:r>
          </a:p>
          <a:p>
            <a:pPr lvl="1">
              <a:buFont typeface="Calibri" panose="020F0502020204030204" pitchFamily="34" charset="0"/>
              <a:buChar char="-"/>
            </a:pPr>
            <a:r>
              <a:rPr lang="es-ES" dirty="0">
                <a:hlinkClick r:id="rId3"/>
              </a:rPr>
              <a:t>formacion@iti.es</a:t>
            </a:r>
            <a:endParaRPr lang="es-ES" dirty="0"/>
          </a:p>
          <a:p>
            <a:pPr lvl="1">
              <a:buFont typeface="Calibri" panose="020F0502020204030204" pitchFamily="34" charset="0"/>
              <a:buChar char="-"/>
            </a:pPr>
            <a:r>
              <a:rPr lang="es-ES" dirty="0"/>
              <a:t>Buscándome en </a:t>
            </a:r>
            <a:r>
              <a:rPr lang="es-ES" dirty="0" err="1"/>
              <a:t>Linkedin</a:t>
            </a:r>
            <a:r>
              <a:rPr lang="es-ES" dirty="0"/>
              <a:t> ;)</a:t>
            </a:r>
          </a:p>
        </p:txBody>
      </p:sp>
      <p:sp>
        <p:nvSpPr>
          <p:cNvPr id="2" name="Marcador de número de diapositiva 1">
            <a:extLst>
              <a:ext uri="{FF2B5EF4-FFF2-40B4-BE49-F238E27FC236}">
                <a16:creationId xmlns:a16="http://schemas.microsoft.com/office/drawing/2014/main" id="{73581DEE-DC85-45C9-8823-3EF63EFD83BA}"/>
              </a:ext>
            </a:extLst>
          </p:cNvPr>
          <p:cNvSpPr>
            <a:spLocks noGrp="1"/>
          </p:cNvSpPr>
          <p:nvPr>
            <p:ph type="sldNum" sz="quarter" idx="12"/>
          </p:nvPr>
        </p:nvSpPr>
        <p:spPr/>
        <p:txBody>
          <a:bodyPr/>
          <a:lstStyle/>
          <a:p>
            <a:fld id="{9A396ACE-1A63-459D-82B4-27C23849521D}" type="slidenum">
              <a:rPr lang="es-ES" smtClean="0"/>
              <a:t>2</a:t>
            </a:fld>
            <a:endParaRPr lang="es-ES"/>
          </a:p>
        </p:txBody>
      </p:sp>
      <p:sp>
        <p:nvSpPr>
          <p:cNvPr id="4" name="Título 1">
            <a:extLst>
              <a:ext uri="{FF2B5EF4-FFF2-40B4-BE49-F238E27FC236}">
                <a16:creationId xmlns:a16="http://schemas.microsoft.com/office/drawing/2014/main" id="{CB99D490-B681-4521-ACC1-A4B53C10D34D}"/>
              </a:ext>
            </a:extLst>
          </p:cNvPr>
          <p:cNvSpPr>
            <a:spLocks noGrp="1"/>
          </p:cNvSpPr>
          <p:nvPr>
            <p:ph type="title"/>
          </p:nvPr>
        </p:nvSpPr>
        <p:spPr>
          <a:xfrm>
            <a:off x="681038" y="589085"/>
            <a:ext cx="8543925" cy="342900"/>
          </a:xfrm>
        </p:spPr>
        <p:txBody>
          <a:bodyPr>
            <a:noAutofit/>
          </a:bodyPr>
          <a:lstStyle/>
          <a:p>
            <a:r>
              <a:rPr lang="es-ES" b="1" dirty="0">
                <a:ln w="22225">
                  <a:solidFill>
                    <a:schemeClr val="accent2"/>
                  </a:solidFill>
                  <a:prstDash val="solid"/>
                </a:ln>
                <a:solidFill>
                  <a:schemeClr val="accent2">
                    <a:lumMod val="40000"/>
                    <a:lumOff val="60000"/>
                  </a:schemeClr>
                </a:solidFill>
              </a:rPr>
              <a:t>Sobre mí…</a:t>
            </a:r>
          </a:p>
        </p:txBody>
      </p:sp>
    </p:spTree>
    <p:extLst>
      <p:ext uri="{BB962C8B-B14F-4D97-AF65-F5344CB8AC3E}">
        <p14:creationId xmlns:p14="http://schemas.microsoft.com/office/powerpoint/2010/main" val="373063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48045BA-BF86-036F-E813-04802147F00A}"/>
              </a:ext>
            </a:extLst>
          </p:cNvPr>
          <p:cNvSpPr>
            <a:spLocks noGrp="1"/>
          </p:cNvSpPr>
          <p:nvPr>
            <p:ph type="sldNum" sz="quarter" idx="12"/>
          </p:nvPr>
        </p:nvSpPr>
        <p:spPr/>
        <p:txBody>
          <a:bodyPr/>
          <a:lstStyle/>
          <a:p>
            <a:fld id="{9A396ACE-1A63-459D-82B4-27C23849521D}" type="slidenum">
              <a:rPr lang="es-ES" smtClean="0"/>
              <a:t>20</a:t>
            </a:fld>
            <a:endParaRPr lang="es-ES"/>
          </a:p>
        </p:txBody>
      </p:sp>
      <p:sp>
        <p:nvSpPr>
          <p:cNvPr id="5" name="CuadroTexto 4">
            <a:extLst>
              <a:ext uri="{FF2B5EF4-FFF2-40B4-BE49-F238E27FC236}">
                <a16:creationId xmlns:a16="http://schemas.microsoft.com/office/drawing/2014/main" id="{722CBA16-A074-29A5-5230-2762DE83839D}"/>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7" name="Imagen 6" descr="Interfaz de usuario gráfica&#10;&#10;Descripción generada automáticamente">
            <a:extLst>
              <a:ext uri="{FF2B5EF4-FFF2-40B4-BE49-F238E27FC236}">
                <a16:creationId xmlns:a16="http://schemas.microsoft.com/office/drawing/2014/main" id="{A08AC6B6-FEBB-F7DC-9FE7-12B0001FB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39" y="1187865"/>
            <a:ext cx="9062522" cy="4942260"/>
          </a:xfrm>
          <a:prstGeom prst="rect">
            <a:avLst/>
          </a:prstGeom>
        </p:spPr>
      </p:pic>
      <p:sp>
        <p:nvSpPr>
          <p:cNvPr id="8" name="CuadroTexto 7">
            <a:extLst>
              <a:ext uri="{FF2B5EF4-FFF2-40B4-BE49-F238E27FC236}">
                <a16:creationId xmlns:a16="http://schemas.microsoft.com/office/drawing/2014/main" id="{D4E05333-062B-FB66-E77E-ED533B96F1E0}"/>
              </a:ext>
            </a:extLst>
          </p:cNvPr>
          <p:cNvSpPr txBox="1"/>
          <p:nvPr/>
        </p:nvSpPr>
        <p:spPr>
          <a:xfrm>
            <a:off x="349850" y="740155"/>
            <a:ext cx="4285511" cy="369332"/>
          </a:xfrm>
          <a:prstGeom prst="rect">
            <a:avLst/>
          </a:prstGeom>
          <a:noFill/>
        </p:spPr>
        <p:txBody>
          <a:bodyPr wrap="square" rtlCol="0">
            <a:spAutoFit/>
          </a:bodyPr>
          <a:lstStyle/>
          <a:p>
            <a:r>
              <a:rPr lang="es-ES" b="1" dirty="0"/>
              <a:t>Análisis de proyecto</a:t>
            </a:r>
          </a:p>
        </p:txBody>
      </p:sp>
    </p:spTree>
    <p:extLst>
      <p:ext uri="{BB962C8B-B14F-4D97-AF65-F5344CB8AC3E}">
        <p14:creationId xmlns:p14="http://schemas.microsoft.com/office/powerpoint/2010/main" val="75101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EB60F40-5105-6425-1CE4-EFB9E208BABE}"/>
              </a:ext>
            </a:extLst>
          </p:cNvPr>
          <p:cNvSpPr>
            <a:spLocks noGrp="1"/>
          </p:cNvSpPr>
          <p:nvPr>
            <p:ph type="sldNum" sz="quarter" idx="12"/>
          </p:nvPr>
        </p:nvSpPr>
        <p:spPr/>
        <p:txBody>
          <a:bodyPr/>
          <a:lstStyle/>
          <a:p>
            <a:fld id="{9A396ACE-1A63-459D-82B4-27C23849521D}" type="slidenum">
              <a:rPr lang="es-ES" smtClean="0"/>
              <a:t>21</a:t>
            </a:fld>
            <a:endParaRPr lang="es-ES"/>
          </a:p>
        </p:txBody>
      </p:sp>
      <p:pic>
        <p:nvPicPr>
          <p:cNvPr id="6" name="Imagen 5">
            <a:extLst>
              <a:ext uri="{FF2B5EF4-FFF2-40B4-BE49-F238E27FC236}">
                <a16:creationId xmlns:a16="http://schemas.microsoft.com/office/drawing/2014/main" id="{71D4F938-7965-BCC6-E823-81C6E18249DF}"/>
              </a:ext>
            </a:extLst>
          </p:cNvPr>
          <p:cNvPicPr>
            <a:picLocks noChangeAspect="1"/>
          </p:cNvPicPr>
          <p:nvPr/>
        </p:nvPicPr>
        <p:blipFill rotWithShape="1">
          <a:blip r:embed="rId2"/>
          <a:srcRect l="10235"/>
          <a:stretch/>
        </p:blipFill>
        <p:spPr>
          <a:xfrm>
            <a:off x="170915" y="1256634"/>
            <a:ext cx="4428948" cy="4772025"/>
          </a:xfrm>
          <a:prstGeom prst="rect">
            <a:avLst/>
          </a:prstGeom>
        </p:spPr>
      </p:pic>
      <p:pic>
        <p:nvPicPr>
          <p:cNvPr id="8" name="Imagen 7">
            <a:extLst>
              <a:ext uri="{FF2B5EF4-FFF2-40B4-BE49-F238E27FC236}">
                <a16:creationId xmlns:a16="http://schemas.microsoft.com/office/drawing/2014/main" id="{EF670A9D-89CE-3233-AE01-3856AA11FEBE}"/>
              </a:ext>
            </a:extLst>
          </p:cNvPr>
          <p:cNvPicPr>
            <a:picLocks noChangeAspect="1"/>
          </p:cNvPicPr>
          <p:nvPr/>
        </p:nvPicPr>
        <p:blipFill rotWithShape="1">
          <a:blip r:embed="rId3"/>
          <a:srcRect l="-45" r="-1"/>
          <a:stretch/>
        </p:blipFill>
        <p:spPr>
          <a:xfrm>
            <a:off x="4789384" y="1990058"/>
            <a:ext cx="4945701" cy="3305175"/>
          </a:xfrm>
          <a:prstGeom prst="rect">
            <a:avLst/>
          </a:prstGeom>
        </p:spPr>
      </p:pic>
      <p:sp>
        <p:nvSpPr>
          <p:cNvPr id="9" name="CuadroTexto 8">
            <a:extLst>
              <a:ext uri="{FF2B5EF4-FFF2-40B4-BE49-F238E27FC236}">
                <a16:creationId xmlns:a16="http://schemas.microsoft.com/office/drawing/2014/main" id="{4038FF3C-6E0D-8F01-8423-DDDA1C4D7AEA}"/>
              </a:ext>
            </a:extLst>
          </p:cNvPr>
          <p:cNvSpPr txBox="1"/>
          <p:nvPr/>
        </p:nvSpPr>
        <p:spPr>
          <a:xfrm>
            <a:off x="129300" y="887302"/>
            <a:ext cx="2256089" cy="369332"/>
          </a:xfrm>
          <a:prstGeom prst="rect">
            <a:avLst/>
          </a:prstGeom>
          <a:noFill/>
        </p:spPr>
        <p:txBody>
          <a:bodyPr wrap="square" rtlCol="0">
            <a:spAutoFit/>
          </a:bodyPr>
          <a:lstStyle/>
          <a:p>
            <a:r>
              <a:rPr lang="es-ES" b="1" dirty="0"/>
              <a:t>Proyecto Angular </a:t>
            </a:r>
          </a:p>
        </p:txBody>
      </p:sp>
      <p:sp>
        <p:nvSpPr>
          <p:cNvPr id="10" name="CuadroTexto 9">
            <a:extLst>
              <a:ext uri="{FF2B5EF4-FFF2-40B4-BE49-F238E27FC236}">
                <a16:creationId xmlns:a16="http://schemas.microsoft.com/office/drawing/2014/main" id="{F7E0840A-47C7-A717-6710-BB15B891DE82}"/>
              </a:ext>
            </a:extLst>
          </p:cNvPr>
          <p:cNvSpPr txBox="1"/>
          <p:nvPr/>
        </p:nvSpPr>
        <p:spPr>
          <a:xfrm>
            <a:off x="4789385" y="1620726"/>
            <a:ext cx="2472850" cy="369332"/>
          </a:xfrm>
          <a:prstGeom prst="rect">
            <a:avLst/>
          </a:prstGeom>
          <a:noFill/>
        </p:spPr>
        <p:txBody>
          <a:bodyPr wrap="square" rtlCol="0">
            <a:spAutoFit/>
          </a:bodyPr>
          <a:lstStyle/>
          <a:p>
            <a:r>
              <a:rPr lang="es-ES" b="1" dirty="0"/>
              <a:t>Proyecto Express </a:t>
            </a:r>
          </a:p>
        </p:txBody>
      </p:sp>
      <p:cxnSp>
        <p:nvCxnSpPr>
          <p:cNvPr id="12" name="Conector recto de flecha 11">
            <a:extLst>
              <a:ext uri="{FF2B5EF4-FFF2-40B4-BE49-F238E27FC236}">
                <a16:creationId xmlns:a16="http://schemas.microsoft.com/office/drawing/2014/main" id="{4AACEA4C-4E25-1008-F56A-05FD548E8299}"/>
              </a:ext>
            </a:extLst>
          </p:cNvPr>
          <p:cNvCxnSpPr>
            <a:cxnSpLocks/>
          </p:cNvCxnSpPr>
          <p:nvPr/>
        </p:nvCxnSpPr>
        <p:spPr>
          <a:xfrm flipV="1">
            <a:off x="1674976" y="2239000"/>
            <a:ext cx="3196127" cy="307649"/>
          </a:xfrm>
          <a:prstGeom prst="straightConnector1">
            <a:avLst/>
          </a:prstGeom>
          <a:ln w="38100">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925DE6A3-C132-3C87-C4D7-5C050EC621C9}"/>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Tree>
    <p:extLst>
      <p:ext uri="{BB962C8B-B14F-4D97-AF65-F5344CB8AC3E}">
        <p14:creationId xmlns:p14="http://schemas.microsoft.com/office/powerpoint/2010/main" val="4080796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8731101-01BF-BCBB-2DCD-06C68CF66E47}"/>
              </a:ext>
            </a:extLst>
          </p:cNvPr>
          <p:cNvPicPr>
            <a:picLocks noChangeAspect="1"/>
          </p:cNvPicPr>
          <p:nvPr/>
        </p:nvPicPr>
        <p:blipFill>
          <a:blip r:embed="rId3"/>
          <a:stretch>
            <a:fillRect/>
          </a:stretch>
        </p:blipFill>
        <p:spPr>
          <a:xfrm>
            <a:off x="712087" y="1042416"/>
            <a:ext cx="8481825" cy="5033045"/>
          </a:xfrm>
          <a:prstGeom prst="rect">
            <a:avLst/>
          </a:prstGeom>
        </p:spPr>
      </p:pic>
      <p:sp>
        <p:nvSpPr>
          <p:cNvPr id="6" name="CuadroTexto 5">
            <a:extLst>
              <a:ext uri="{FF2B5EF4-FFF2-40B4-BE49-F238E27FC236}">
                <a16:creationId xmlns:a16="http://schemas.microsoft.com/office/drawing/2014/main" id="{0DD2B958-85D3-718E-48CC-E0523114746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8" name="Conector recto de flecha 7">
            <a:extLst>
              <a:ext uri="{FF2B5EF4-FFF2-40B4-BE49-F238E27FC236}">
                <a16:creationId xmlns:a16="http://schemas.microsoft.com/office/drawing/2014/main" id="{F575D71B-77A0-6D5F-E801-BCD40FCB2A7C}"/>
              </a:ext>
            </a:extLst>
          </p:cNvPr>
          <p:cNvCxnSpPr/>
          <p:nvPr/>
        </p:nvCxnSpPr>
        <p:spPr>
          <a:xfrm flipH="1">
            <a:off x="6729984" y="2386584"/>
            <a:ext cx="210312" cy="3931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43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4FBE6C18-79EA-2852-1EA0-D6D4080C98CB}"/>
              </a:ext>
            </a:extLst>
          </p:cNvPr>
          <p:cNvPicPr>
            <a:picLocks noGrp="1" noChangeAspect="1"/>
          </p:cNvPicPr>
          <p:nvPr>
            <p:ph idx="1"/>
          </p:nvPr>
        </p:nvPicPr>
        <p:blipFill>
          <a:blip r:embed="rId2"/>
          <a:stretch>
            <a:fillRect/>
          </a:stretch>
        </p:blipFill>
        <p:spPr>
          <a:xfrm>
            <a:off x="144655" y="738463"/>
            <a:ext cx="6398741" cy="3796961"/>
          </a:xfrm>
        </p:spPr>
      </p:pic>
      <p:sp>
        <p:nvSpPr>
          <p:cNvPr id="4" name="Marcador de número de diapositiva 3">
            <a:extLst>
              <a:ext uri="{FF2B5EF4-FFF2-40B4-BE49-F238E27FC236}">
                <a16:creationId xmlns:a16="http://schemas.microsoft.com/office/drawing/2014/main" id="{96548023-F425-4AF7-55B9-E1BC0FD0D094}"/>
              </a:ext>
            </a:extLst>
          </p:cNvPr>
          <p:cNvSpPr>
            <a:spLocks noGrp="1"/>
          </p:cNvSpPr>
          <p:nvPr>
            <p:ph type="sldNum" sz="quarter" idx="12"/>
          </p:nvPr>
        </p:nvSpPr>
        <p:spPr/>
        <p:txBody>
          <a:bodyPr/>
          <a:lstStyle/>
          <a:p>
            <a:fld id="{9A396ACE-1A63-459D-82B4-27C23849521D}" type="slidenum">
              <a:rPr lang="es-ES" smtClean="0"/>
              <a:t>23</a:t>
            </a:fld>
            <a:endParaRPr lang="es-ES"/>
          </a:p>
        </p:txBody>
      </p:sp>
      <p:sp>
        <p:nvSpPr>
          <p:cNvPr id="7" name="CuadroTexto 6">
            <a:extLst>
              <a:ext uri="{FF2B5EF4-FFF2-40B4-BE49-F238E27FC236}">
                <a16:creationId xmlns:a16="http://schemas.microsoft.com/office/drawing/2014/main" id="{B1EB0DF0-C41B-5DAC-4586-B7D80F7882C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9" name="Imagen 8">
            <a:extLst>
              <a:ext uri="{FF2B5EF4-FFF2-40B4-BE49-F238E27FC236}">
                <a16:creationId xmlns:a16="http://schemas.microsoft.com/office/drawing/2014/main" id="{8B75968A-0361-B9D6-8886-0560BF5D62F1}"/>
              </a:ext>
            </a:extLst>
          </p:cNvPr>
          <p:cNvPicPr>
            <a:picLocks noChangeAspect="1"/>
          </p:cNvPicPr>
          <p:nvPr/>
        </p:nvPicPr>
        <p:blipFill>
          <a:blip r:embed="rId3"/>
          <a:stretch>
            <a:fillRect/>
          </a:stretch>
        </p:blipFill>
        <p:spPr>
          <a:xfrm>
            <a:off x="2944368" y="2337271"/>
            <a:ext cx="6623304" cy="3930214"/>
          </a:xfrm>
          <a:prstGeom prst="rect">
            <a:avLst/>
          </a:prstGeom>
        </p:spPr>
      </p:pic>
    </p:spTree>
    <p:extLst>
      <p:ext uri="{BB962C8B-B14F-4D97-AF65-F5344CB8AC3E}">
        <p14:creationId xmlns:p14="http://schemas.microsoft.com/office/powerpoint/2010/main" val="1345348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0C0EC2C-FD1B-E34B-C4B3-500F68AB1D10}"/>
              </a:ext>
            </a:extLst>
          </p:cNvPr>
          <p:cNvSpPr>
            <a:spLocks noGrp="1"/>
          </p:cNvSpPr>
          <p:nvPr>
            <p:ph type="sldNum" sz="quarter" idx="12"/>
          </p:nvPr>
        </p:nvSpPr>
        <p:spPr/>
        <p:txBody>
          <a:bodyPr/>
          <a:lstStyle/>
          <a:p>
            <a:fld id="{9A396ACE-1A63-459D-82B4-27C23849521D}" type="slidenum">
              <a:rPr lang="es-ES" smtClean="0"/>
              <a:t>24</a:t>
            </a:fld>
            <a:endParaRPr lang="es-ES"/>
          </a:p>
        </p:txBody>
      </p:sp>
      <p:sp>
        <p:nvSpPr>
          <p:cNvPr id="7" name="CuadroTexto 6">
            <a:extLst>
              <a:ext uri="{FF2B5EF4-FFF2-40B4-BE49-F238E27FC236}">
                <a16:creationId xmlns:a16="http://schemas.microsoft.com/office/drawing/2014/main" id="{C5F2601C-F21C-9CC1-8E6B-46116A797595}"/>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8" name="CuadroTexto 7">
            <a:extLst>
              <a:ext uri="{FF2B5EF4-FFF2-40B4-BE49-F238E27FC236}">
                <a16:creationId xmlns:a16="http://schemas.microsoft.com/office/drawing/2014/main" id="{8B92BAFF-756C-614D-BF48-E333D5EF957B}"/>
              </a:ext>
            </a:extLst>
          </p:cNvPr>
          <p:cNvSpPr txBox="1"/>
          <p:nvPr/>
        </p:nvSpPr>
        <p:spPr>
          <a:xfrm>
            <a:off x="451814" y="887302"/>
            <a:ext cx="2256089" cy="369332"/>
          </a:xfrm>
          <a:prstGeom prst="rect">
            <a:avLst/>
          </a:prstGeom>
          <a:noFill/>
        </p:spPr>
        <p:txBody>
          <a:bodyPr wrap="square" rtlCol="0">
            <a:spAutoFit/>
          </a:bodyPr>
          <a:lstStyle/>
          <a:p>
            <a:r>
              <a:rPr lang="es-ES" b="1" dirty="0"/>
              <a:t>Proyecto Angular </a:t>
            </a:r>
          </a:p>
        </p:txBody>
      </p:sp>
      <p:pic>
        <p:nvPicPr>
          <p:cNvPr id="10" name="Imagen 9">
            <a:extLst>
              <a:ext uri="{FF2B5EF4-FFF2-40B4-BE49-F238E27FC236}">
                <a16:creationId xmlns:a16="http://schemas.microsoft.com/office/drawing/2014/main" id="{0214C282-0160-2183-CDC8-7CAE9E2996D9}"/>
              </a:ext>
            </a:extLst>
          </p:cNvPr>
          <p:cNvPicPr>
            <a:picLocks noChangeAspect="1"/>
          </p:cNvPicPr>
          <p:nvPr/>
        </p:nvPicPr>
        <p:blipFill>
          <a:blip r:embed="rId2"/>
          <a:stretch>
            <a:fillRect/>
          </a:stretch>
        </p:blipFill>
        <p:spPr>
          <a:xfrm>
            <a:off x="4638703" y="2698415"/>
            <a:ext cx="4722363" cy="3053161"/>
          </a:xfrm>
          <a:prstGeom prst="rect">
            <a:avLst/>
          </a:prstGeom>
        </p:spPr>
      </p:pic>
      <p:sp>
        <p:nvSpPr>
          <p:cNvPr id="11" name="CuadroTexto 10">
            <a:extLst>
              <a:ext uri="{FF2B5EF4-FFF2-40B4-BE49-F238E27FC236}">
                <a16:creationId xmlns:a16="http://schemas.microsoft.com/office/drawing/2014/main" id="{2866999E-A0A6-E64C-27CA-3E1DD11F7144}"/>
              </a:ext>
            </a:extLst>
          </p:cNvPr>
          <p:cNvSpPr txBox="1"/>
          <p:nvPr/>
        </p:nvSpPr>
        <p:spPr>
          <a:xfrm>
            <a:off x="4638703" y="2329083"/>
            <a:ext cx="2472850" cy="369332"/>
          </a:xfrm>
          <a:prstGeom prst="rect">
            <a:avLst/>
          </a:prstGeom>
          <a:noFill/>
        </p:spPr>
        <p:txBody>
          <a:bodyPr wrap="square" rtlCol="0">
            <a:spAutoFit/>
          </a:bodyPr>
          <a:lstStyle/>
          <a:p>
            <a:r>
              <a:rPr lang="es-ES" b="1" dirty="0"/>
              <a:t>Proyecto Express </a:t>
            </a:r>
          </a:p>
        </p:txBody>
      </p:sp>
      <p:pic>
        <p:nvPicPr>
          <p:cNvPr id="13" name="Imagen 12">
            <a:extLst>
              <a:ext uri="{FF2B5EF4-FFF2-40B4-BE49-F238E27FC236}">
                <a16:creationId xmlns:a16="http://schemas.microsoft.com/office/drawing/2014/main" id="{019130A3-87FA-38B1-3EC6-E288C8C5F6C3}"/>
              </a:ext>
            </a:extLst>
          </p:cNvPr>
          <p:cNvPicPr>
            <a:picLocks noChangeAspect="1"/>
          </p:cNvPicPr>
          <p:nvPr/>
        </p:nvPicPr>
        <p:blipFill>
          <a:blip r:embed="rId3"/>
          <a:stretch>
            <a:fillRect/>
          </a:stretch>
        </p:blipFill>
        <p:spPr>
          <a:xfrm>
            <a:off x="451814" y="1247108"/>
            <a:ext cx="4029103" cy="2968276"/>
          </a:xfrm>
          <a:prstGeom prst="rect">
            <a:avLst/>
          </a:prstGeom>
        </p:spPr>
      </p:pic>
    </p:spTree>
    <p:extLst>
      <p:ext uri="{BB962C8B-B14F-4D97-AF65-F5344CB8AC3E}">
        <p14:creationId xmlns:p14="http://schemas.microsoft.com/office/powerpoint/2010/main" val="3392025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C23FAFC-7C4B-8FDE-CBF2-926872BBF0FC}"/>
              </a:ext>
            </a:extLst>
          </p:cNvPr>
          <p:cNvSpPr>
            <a:spLocks noGrp="1"/>
          </p:cNvSpPr>
          <p:nvPr>
            <p:ph type="sldNum" sz="quarter" idx="12"/>
          </p:nvPr>
        </p:nvSpPr>
        <p:spPr/>
        <p:txBody>
          <a:bodyPr/>
          <a:lstStyle/>
          <a:p>
            <a:fld id="{9A396ACE-1A63-459D-82B4-27C23849521D}" type="slidenum">
              <a:rPr lang="es-ES" smtClean="0"/>
              <a:t>25</a:t>
            </a:fld>
            <a:endParaRPr lang="es-ES"/>
          </a:p>
        </p:txBody>
      </p:sp>
      <p:graphicFrame>
        <p:nvGraphicFramePr>
          <p:cNvPr id="6" name="Tabla 5">
            <a:extLst>
              <a:ext uri="{FF2B5EF4-FFF2-40B4-BE49-F238E27FC236}">
                <a16:creationId xmlns:a16="http://schemas.microsoft.com/office/drawing/2014/main" id="{6BA919FB-D253-BB98-76E4-46107504CFD5}"/>
              </a:ext>
            </a:extLst>
          </p:cNvPr>
          <p:cNvGraphicFramePr>
            <a:graphicFrameLocks noGrp="1"/>
          </p:cNvGraphicFramePr>
          <p:nvPr>
            <p:extLst>
              <p:ext uri="{D42A27DB-BD31-4B8C-83A1-F6EECF244321}">
                <p14:modId xmlns:p14="http://schemas.microsoft.com/office/powerpoint/2010/main" val="2071885914"/>
              </p:ext>
            </p:extLst>
          </p:nvPr>
        </p:nvGraphicFramePr>
        <p:xfrm>
          <a:off x="343493" y="1082388"/>
          <a:ext cx="3673030" cy="4876800"/>
        </p:xfrm>
        <a:graphic>
          <a:graphicData uri="http://schemas.openxmlformats.org/drawingml/2006/table">
            <a:tbl>
              <a:tblPr firstRow="1" bandRow="1">
                <a:tableStyleId>{93296810-A885-4BE3-A3E7-6D5BEEA58F35}</a:tableStyleId>
              </a:tblPr>
              <a:tblGrid>
                <a:gridCol w="3673030">
                  <a:extLst>
                    <a:ext uri="{9D8B030D-6E8A-4147-A177-3AD203B41FA5}">
                      <a16:colId xmlns:a16="http://schemas.microsoft.com/office/drawing/2014/main" val="219055137"/>
                    </a:ext>
                  </a:extLst>
                </a:gridCol>
              </a:tblGrid>
              <a:tr h="310576">
                <a:tc>
                  <a:txBody>
                    <a:bodyPr/>
                    <a:lstStyle/>
                    <a:p>
                      <a:pPr algn="ctr"/>
                      <a:r>
                        <a:rPr lang="es-ES" dirty="0"/>
                        <a:t>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Compatibilidad: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Funciona en entornos donde las tecnologías más avanzadas, como los websockets, no están disponibles o son difíciles de implementar.</a:t>
                      </a:r>
                    </a:p>
                  </a:txBody>
                  <a:tcPr/>
                </a:tc>
                <a:extLst>
                  <a:ext uri="{0D108BD9-81ED-4DB2-BD59-A6C34878D82A}">
                    <a16:rowId xmlns:a16="http://schemas.microsoft.com/office/drawing/2014/main" val="1450455260"/>
                  </a:ext>
                </a:extLst>
              </a:tr>
              <a:tr h="610322">
                <a:tc>
                  <a:txBody>
                    <a:bodyPr/>
                    <a:lstStyle/>
                    <a:p>
                      <a:pPr algn="ctr"/>
                      <a:r>
                        <a:rPr lang="es-ES" b="1" dirty="0"/>
                        <a:t>Fácil implementación: </a:t>
                      </a:r>
                    </a:p>
                    <a:p>
                      <a:pPr algn="ctr"/>
                      <a:r>
                        <a:rPr lang="es-ES" sz="1400" b="0" dirty="0"/>
                        <a:t>Es relativamente fácil de implementar en comparación con otras técnicas más complejas, como los websockets.</a:t>
                      </a:r>
                    </a:p>
                  </a:txBody>
                  <a:tcPr/>
                </a:tc>
                <a:extLst>
                  <a:ext uri="{0D108BD9-81ED-4DB2-BD59-A6C34878D82A}">
                    <a16:rowId xmlns:a16="http://schemas.microsoft.com/office/drawing/2014/main" val="3512997433"/>
                  </a:ext>
                </a:extLst>
              </a:tr>
              <a:tr h="610322">
                <a:tc>
                  <a:txBody>
                    <a:bodyPr/>
                    <a:lstStyle/>
                    <a:p>
                      <a:pPr algn="ctr"/>
                      <a:r>
                        <a:rPr lang="es-ES" b="1" dirty="0"/>
                        <a:t>Simple integración con infraestructuras existentes: </a:t>
                      </a:r>
                    </a:p>
                    <a:p>
                      <a:pPr algn="ctr"/>
                      <a:r>
                        <a:rPr lang="es-ES" sz="1400" dirty="0"/>
                        <a:t>Puede integrarse fácilmente con infraestructuras existentes basadas en HTTP, ya que utiliza el mismo protocolo</a:t>
                      </a:r>
                      <a:endParaRPr lang="es-ES" b="1" dirty="0"/>
                    </a:p>
                  </a:txBody>
                  <a:tcPr/>
                </a:tc>
                <a:extLst>
                  <a:ext uri="{0D108BD9-81ED-4DB2-BD59-A6C34878D82A}">
                    <a16:rowId xmlns:a16="http://schemas.microsoft.com/office/drawing/2014/main" val="2819486949"/>
                  </a:ext>
                </a:extLst>
              </a:tr>
              <a:tr h="610322">
                <a:tc>
                  <a:txBody>
                    <a:bodyPr/>
                    <a:lstStyle/>
                    <a:p>
                      <a:pPr algn="ctr"/>
                      <a:r>
                        <a:rPr lang="es-ES" b="1" dirty="0"/>
                        <a:t>Menor carga en el servidor: </a:t>
                      </a:r>
                    </a:p>
                    <a:p>
                      <a:pPr algn="ctr"/>
                      <a:r>
                        <a:rPr lang="es-ES" sz="1400" dirty="0"/>
                        <a:t>En comparación con las solicitudes constantes, Long </a:t>
                      </a:r>
                      <a:r>
                        <a:rPr lang="es-ES" sz="1400" dirty="0" err="1"/>
                        <a:t>Polling</a:t>
                      </a:r>
                      <a:r>
                        <a:rPr lang="es-ES" sz="1400" dirty="0"/>
                        <a:t> puede reducir la carga en el servidor al esperar hasta que haya datos disponibles antes de responder.</a:t>
                      </a:r>
                      <a:endParaRPr lang="es-ES" dirty="0"/>
                    </a:p>
                  </a:txBody>
                  <a:tcPr/>
                </a:tc>
                <a:extLst>
                  <a:ext uri="{0D108BD9-81ED-4DB2-BD59-A6C34878D82A}">
                    <a16:rowId xmlns:a16="http://schemas.microsoft.com/office/drawing/2014/main" val="1049364375"/>
                  </a:ext>
                </a:extLst>
              </a:tr>
            </a:tbl>
          </a:graphicData>
        </a:graphic>
      </p:graphicFrame>
      <p:graphicFrame>
        <p:nvGraphicFramePr>
          <p:cNvPr id="7" name="Tabla 6">
            <a:extLst>
              <a:ext uri="{FF2B5EF4-FFF2-40B4-BE49-F238E27FC236}">
                <a16:creationId xmlns:a16="http://schemas.microsoft.com/office/drawing/2014/main" id="{128E5529-505C-0AF0-0305-672A593EC765}"/>
              </a:ext>
            </a:extLst>
          </p:cNvPr>
          <p:cNvGraphicFramePr>
            <a:graphicFrameLocks noGrp="1"/>
          </p:cNvGraphicFramePr>
          <p:nvPr>
            <p:extLst>
              <p:ext uri="{D42A27DB-BD31-4B8C-83A1-F6EECF244321}">
                <p14:modId xmlns:p14="http://schemas.microsoft.com/office/powerpoint/2010/main" val="510776745"/>
              </p:ext>
            </p:extLst>
          </p:nvPr>
        </p:nvGraphicFramePr>
        <p:xfrm>
          <a:off x="4178892" y="1109993"/>
          <a:ext cx="5460763" cy="4815840"/>
        </p:xfrm>
        <a:graphic>
          <a:graphicData uri="http://schemas.openxmlformats.org/drawingml/2006/table">
            <a:tbl>
              <a:tblPr firstRow="1" bandRow="1">
                <a:tableStyleId>{21E4AEA4-8DFA-4A89-87EB-49C32662AFE0}</a:tableStyleId>
              </a:tblPr>
              <a:tblGrid>
                <a:gridCol w="5460763">
                  <a:extLst>
                    <a:ext uri="{9D8B030D-6E8A-4147-A177-3AD203B41FA5}">
                      <a16:colId xmlns:a16="http://schemas.microsoft.com/office/drawing/2014/main" val="219055137"/>
                    </a:ext>
                  </a:extLst>
                </a:gridCol>
              </a:tblGrid>
              <a:tr h="310576">
                <a:tc>
                  <a:txBody>
                    <a:bodyPr/>
                    <a:lstStyle/>
                    <a:p>
                      <a:pPr algn="ctr"/>
                      <a:r>
                        <a:rPr lang="es-ES" dirty="0"/>
                        <a:t>Desventajas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Latencia: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Puede haber cierta latencia, ya que los datos solo se envían cuando hay información nueva disponible.</a:t>
                      </a:r>
                    </a:p>
                  </a:txBody>
                  <a:tcPr/>
                </a:tc>
                <a:extLst>
                  <a:ext uri="{0D108BD9-81ED-4DB2-BD59-A6C34878D82A}">
                    <a16:rowId xmlns:a16="http://schemas.microsoft.com/office/drawing/2014/main" val="1450455260"/>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Complejidad en el Código del Cliente: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El código del cliente puede volverse más complejo debido a la necesidad de manejar conexiones persistentes y reiniciarlas en caso de timeout.</a:t>
                      </a:r>
                    </a:p>
                  </a:txBody>
                  <a:tcPr/>
                </a:tc>
                <a:extLst>
                  <a:ext uri="{0D108BD9-81ED-4DB2-BD59-A6C34878D82A}">
                    <a16:rowId xmlns:a16="http://schemas.microsoft.com/office/drawing/2014/main" val="3512997433"/>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Consumo de Recursos en el Servidor:</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Mantiene conexiones abiertas durante períodos prolongados, lo que puede consumir recursos en el servidor, especialmente en situaciones de alta concurrencia.</a:t>
                      </a:r>
                    </a:p>
                  </a:txBody>
                  <a:tcPr/>
                </a:tc>
                <a:extLst>
                  <a:ext uri="{0D108BD9-81ED-4DB2-BD59-A6C34878D82A}">
                    <a16:rowId xmlns:a16="http://schemas.microsoft.com/office/drawing/2014/main" val="2819486949"/>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Timeouts y Reconexiones:</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 </a:t>
                      </a:r>
                      <a:r>
                        <a:rPr lang="es-ES" sz="1400" dirty="0"/>
                        <a:t>La necesidad de manejar </a:t>
                      </a:r>
                      <a:r>
                        <a:rPr lang="es-ES" sz="1400" dirty="0" err="1"/>
                        <a:t>timeouts</a:t>
                      </a:r>
                      <a:r>
                        <a:rPr lang="es-ES" sz="1400" dirty="0"/>
                        <a:t> y reconexiones puede agregar complejidad y posiblemente afectar la experiencia del usuario.</a:t>
                      </a:r>
                    </a:p>
                  </a:txBody>
                  <a:tcPr/>
                </a:tc>
                <a:extLst>
                  <a:ext uri="{0D108BD9-81ED-4DB2-BD59-A6C34878D82A}">
                    <a16:rowId xmlns:a16="http://schemas.microsoft.com/office/drawing/2014/main" val="1049364375"/>
                  </a:ext>
                </a:extLst>
              </a:tr>
              <a:tr h="610322">
                <a:tc>
                  <a:txBody>
                    <a:bodyPr/>
                    <a:lstStyle/>
                    <a:p>
                      <a:pPr algn="ctr"/>
                      <a:r>
                        <a:rPr lang="es-ES" b="1" dirty="0"/>
                        <a:t>Escalabilidad Limitada: </a:t>
                      </a:r>
                    </a:p>
                    <a:p>
                      <a:pPr algn="ctr"/>
                      <a:r>
                        <a:rPr lang="es-ES" sz="1400" dirty="0"/>
                        <a:t>En comparación con tecnologías como websockets, Long </a:t>
                      </a:r>
                      <a:r>
                        <a:rPr lang="es-ES" sz="1400" dirty="0" err="1"/>
                        <a:t>Polling</a:t>
                      </a:r>
                      <a:r>
                        <a:rPr lang="es-ES" sz="1400" dirty="0"/>
                        <a:t> puede tener limitaciones en términos de escalabilidad, especialmente en aplicaciones con un gran número de clientes simultáneos</a:t>
                      </a:r>
                      <a:endParaRPr lang="es-ES" dirty="0"/>
                    </a:p>
                  </a:txBody>
                  <a:tcPr/>
                </a:tc>
                <a:extLst>
                  <a:ext uri="{0D108BD9-81ED-4DB2-BD59-A6C34878D82A}">
                    <a16:rowId xmlns:a16="http://schemas.microsoft.com/office/drawing/2014/main" val="2960527300"/>
                  </a:ext>
                </a:extLst>
              </a:tr>
            </a:tbl>
          </a:graphicData>
        </a:graphic>
      </p:graphicFrame>
      <p:sp>
        <p:nvSpPr>
          <p:cNvPr id="10" name="CuadroTexto 9">
            <a:extLst>
              <a:ext uri="{FF2B5EF4-FFF2-40B4-BE49-F238E27FC236}">
                <a16:creationId xmlns:a16="http://schemas.microsoft.com/office/drawing/2014/main" id="{45E0DD28-681F-43F6-E6E7-8D5A1D659B3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Tree>
    <p:extLst>
      <p:ext uri="{BB962C8B-B14F-4D97-AF65-F5344CB8AC3E}">
        <p14:creationId xmlns:p14="http://schemas.microsoft.com/office/powerpoint/2010/main" val="3545560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26">
            <a:extLst>
              <a:ext uri="{FF2B5EF4-FFF2-40B4-BE49-F238E27FC236}">
                <a16:creationId xmlns:a16="http://schemas.microsoft.com/office/drawing/2014/main" id="{1FF649B8-EE4A-1D1A-EE66-F87988769385}"/>
              </a:ext>
            </a:extLst>
          </p:cNvPr>
          <p:cNvSpPr/>
          <p:nvPr/>
        </p:nvSpPr>
        <p:spPr>
          <a:xfrm>
            <a:off x="5007444" y="2540014"/>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383C263A-EA53-D947-BBB5-F98753F610D5}"/>
              </a:ext>
            </a:extLst>
          </p:cNvPr>
          <p:cNvSpPr/>
          <p:nvPr/>
        </p:nvSpPr>
        <p:spPr>
          <a:xfrm>
            <a:off x="475488" y="2551176"/>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1042" name="Picture 18" descr="Confundido Hombre Frustrado Leyendo Carta En El Café Recibiendo Malas  Noticias Foto de stock y más banco de imágenes de Factura - iStock">
            <a:extLst>
              <a:ext uri="{FF2B5EF4-FFF2-40B4-BE49-F238E27FC236}">
                <a16:creationId xmlns:a16="http://schemas.microsoft.com/office/drawing/2014/main" id="{48ADBD35-5476-D1AD-58A6-BBBFCBBCA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30" y="4150803"/>
            <a:ext cx="1770382" cy="11802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21.400+ Mujer Leyendo Carta Fotografías de stock, fotos e imágenes libres  de derechos - iStock | Mujer leyendo sorprendida">
            <a:extLst>
              <a:ext uri="{FF2B5EF4-FFF2-40B4-BE49-F238E27FC236}">
                <a16:creationId xmlns:a16="http://schemas.microsoft.com/office/drawing/2014/main" id="{B1B2713A-8D0E-385E-1CEA-ED4CC62903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 t="8837" r="18775" b="8837"/>
          <a:stretch/>
        </p:blipFill>
        <p:spPr bwMode="auto">
          <a:xfrm>
            <a:off x="2845063" y="2742296"/>
            <a:ext cx="1887280" cy="1275977"/>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7CD4092A-2349-40C2-8B24-E9D3803DA12C}"/>
              </a:ext>
            </a:extLst>
          </p:cNvPr>
          <p:cNvSpPr>
            <a:spLocks noGrp="1"/>
          </p:cNvSpPr>
          <p:nvPr>
            <p:ph type="sldNum" sz="quarter" idx="12"/>
          </p:nvPr>
        </p:nvSpPr>
        <p:spPr/>
        <p:txBody>
          <a:bodyPr/>
          <a:lstStyle/>
          <a:p>
            <a:fld id="{9A396ACE-1A63-459D-82B4-27C23849521D}" type="slidenum">
              <a:rPr lang="es-ES" smtClean="0"/>
              <a:t>26</a:t>
            </a:fld>
            <a:endParaRPr lang="es-ES"/>
          </a:p>
        </p:txBody>
      </p:sp>
      <p:sp>
        <p:nvSpPr>
          <p:cNvPr id="8" name="CuadroTexto 7">
            <a:extLst>
              <a:ext uri="{FF2B5EF4-FFF2-40B4-BE49-F238E27FC236}">
                <a16:creationId xmlns:a16="http://schemas.microsoft.com/office/drawing/2014/main" id="{F6418392-C161-5231-FE92-B9D25AF39C8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4" name="CuadroTexto 13">
            <a:extLst>
              <a:ext uri="{FF2B5EF4-FFF2-40B4-BE49-F238E27FC236}">
                <a16:creationId xmlns:a16="http://schemas.microsoft.com/office/drawing/2014/main" id="{1387EF0C-2C94-E30C-CD49-1DB0E72B1A9C}"/>
              </a:ext>
            </a:extLst>
          </p:cNvPr>
          <p:cNvSpPr txBox="1"/>
          <p:nvPr/>
        </p:nvSpPr>
        <p:spPr>
          <a:xfrm>
            <a:off x="301752" y="856411"/>
            <a:ext cx="9253728" cy="1477328"/>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permiten comunicación en tiempo real entre un sitio web o aplicación y un servidor.</a:t>
            </a:r>
          </a:p>
          <a:p>
            <a:pPr marL="285750" indent="-285750">
              <a:buFont typeface="Arial" panose="020B0604020202020204" pitchFamily="34" charset="0"/>
              <a:buChar char="•"/>
            </a:pPr>
            <a:r>
              <a:rPr lang="es-ES" dirty="0"/>
              <a:t>A diferencia de las peticiones web tradicionales, que son como enviar una carta y esperar la respuesta del receptor, los </a:t>
            </a:r>
            <a:r>
              <a:rPr lang="es-ES" b="1" dirty="0" err="1"/>
              <a:t>WebSockets</a:t>
            </a:r>
            <a:r>
              <a:rPr lang="es-ES" dirty="0"/>
              <a:t> son como una llamada telefónica. La comunicación es instantánea, permitiendo que datos se envíen y reciban al momento, sin retrasos.</a:t>
            </a:r>
          </a:p>
        </p:txBody>
      </p:sp>
      <p:pic>
        <p:nvPicPr>
          <p:cNvPr id="1028" name="Picture 4" descr="Verificado2018 ¿Son legales las llamadas telefónicas contra candidatos?">
            <a:extLst>
              <a:ext uri="{FF2B5EF4-FFF2-40B4-BE49-F238E27FC236}">
                <a16:creationId xmlns:a16="http://schemas.microsoft.com/office/drawing/2014/main" id="{19E5952F-AE7D-5A01-561E-0A4BC9CF8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165" y="3475518"/>
            <a:ext cx="2241168" cy="1709218"/>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descr="GIF 3x10 telefono habla - GIF animado en GIFER">
            <a:extLst>
              <a:ext uri="{FF2B5EF4-FFF2-40B4-BE49-F238E27FC236}">
                <a16:creationId xmlns:a16="http://schemas.microsoft.com/office/drawing/2014/main" id="{7716F436-BB82-B7CF-F2D7-F328FDF2456C}"/>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Imagen 16" descr="GIF 3x10 telefono habla - GIF animado en GIFER">
            <a:extLst>
              <a:ext uri="{FF2B5EF4-FFF2-40B4-BE49-F238E27FC236}">
                <a16:creationId xmlns:a16="http://schemas.microsoft.com/office/drawing/2014/main" id="{753B3B46-7DE1-34DD-4105-C9F7BD83C89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14421" y="2742295"/>
            <a:ext cx="2294043" cy="1750801"/>
          </a:xfrm>
          <a:prstGeom prst="rect">
            <a:avLst/>
          </a:prstGeom>
          <a:noFill/>
          <a:ln>
            <a:noFill/>
          </a:ln>
        </p:spPr>
      </p:pic>
      <p:pic>
        <p:nvPicPr>
          <p:cNvPr id="1034" name="Picture 10" descr="Cómo enviar una carta de forma correcta paso a paso">
            <a:extLst>
              <a:ext uri="{FF2B5EF4-FFF2-40B4-BE49-F238E27FC236}">
                <a16:creationId xmlns:a16="http://schemas.microsoft.com/office/drawing/2014/main" id="{93B4ECF9-430E-112E-9AE2-C0D3969638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296"/>
          <a:stretch/>
        </p:blipFill>
        <p:spPr bwMode="auto">
          <a:xfrm>
            <a:off x="675653" y="2742296"/>
            <a:ext cx="1770382" cy="12660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eliz cartero entregando carta sobre fondo blanco | Foto Premium">
            <a:extLst>
              <a:ext uri="{FF2B5EF4-FFF2-40B4-BE49-F238E27FC236}">
                <a16:creationId xmlns:a16="http://schemas.microsoft.com/office/drawing/2014/main" id="{E0622B6D-4242-99C9-447A-785208ABCE5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833" b="19759"/>
          <a:stretch/>
        </p:blipFill>
        <p:spPr bwMode="auto">
          <a:xfrm>
            <a:off x="2054052" y="3055390"/>
            <a:ext cx="1226431" cy="1388362"/>
          </a:xfrm>
          <a:prstGeom prst="rect">
            <a:avLst/>
          </a:prstGeom>
          <a:noFill/>
          <a:extLst>
            <a:ext uri="{909E8E84-426E-40DD-AFC4-6F175D3DCCD1}">
              <a14:hiddenFill xmlns:a14="http://schemas.microsoft.com/office/drawing/2010/main">
                <a:solidFill>
                  <a:srgbClr val="FFFFFF"/>
                </a:solidFill>
              </a14:hiddenFill>
            </a:ext>
          </a:extLst>
        </p:spPr>
      </p:pic>
      <p:sp>
        <p:nvSpPr>
          <p:cNvPr id="20" name="Flecha: a la derecha 19">
            <a:extLst>
              <a:ext uri="{FF2B5EF4-FFF2-40B4-BE49-F238E27FC236}">
                <a16:creationId xmlns:a16="http://schemas.microsoft.com/office/drawing/2014/main" id="{8AC758F8-727B-0A6E-AED3-609F88C7FE3C}"/>
              </a:ext>
            </a:extLst>
          </p:cNvPr>
          <p:cNvSpPr/>
          <p:nvPr/>
        </p:nvSpPr>
        <p:spPr>
          <a:xfrm rot="2077862">
            <a:off x="1839223" y="3125371"/>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20">
            <a:extLst>
              <a:ext uri="{FF2B5EF4-FFF2-40B4-BE49-F238E27FC236}">
                <a16:creationId xmlns:a16="http://schemas.microsoft.com/office/drawing/2014/main" id="{787DACA8-9538-5426-1299-3E3AAF7C22AD}"/>
              </a:ext>
            </a:extLst>
          </p:cNvPr>
          <p:cNvSpPr/>
          <p:nvPr/>
        </p:nvSpPr>
        <p:spPr>
          <a:xfrm rot="19798601">
            <a:off x="3054165" y="3035393"/>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Flecha: a la derecha 21">
            <a:extLst>
              <a:ext uri="{FF2B5EF4-FFF2-40B4-BE49-F238E27FC236}">
                <a16:creationId xmlns:a16="http://schemas.microsoft.com/office/drawing/2014/main" id="{34B41F40-D7DE-ED10-F46F-B6C6A7EFF417}"/>
              </a:ext>
            </a:extLst>
          </p:cNvPr>
          <p:cNvSpPr/>
          <p:nvPr/>
        </p:nvSpPr>
        <p:spPr>
          <a:xfrm rot="8629832">
            <a:off x="3130180" y="3597727"/>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Flecha: a la derecha 22">
            <a:extLst>
              <a:ext uri="{FF2B5EF4-FFF2-40B4-BE49-F238E27FC236}">
                <a16:creationId xmlns:a16="http://schemas.microsoft.com/office/drawing/2014/main" id="{57F1FA68-1A14-A848-053C-CFB3CA9C684B}"/>
              </a:ext>
            </a:extLst>
          </p:cNvPr>
          <p:cNvSpPr/>
          <p:nvPr/>
        </p:nvSpPr>
        <p:spPr>
          <a:xfrm rot="8629832">
            <a:off x="1903801" y="4040728"/>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292C0249-6DF4-3D44-AEE0-E93992AE7C4A}"/>
              </a:ext>
            </a:extLst>
          </p:cNvPr>
          <p:cNvSpPr txBox="1"/>
          <p:nvPr/>
        </p:nvSpPr>
        <p:spPr>
          <a:xfrm>
            <a:off x="651269" y="5444683"/>
            <a:ext cx="4277347" cy="369332"/>
          </a:xfrm>
          <a:prstGeom prst="rect">
            <a:avLst/>
          </a:prstGeom>
          <a:noFill/>
        </p:spPr>
        <p:txBody>
          <a:bodyPr wrap="square" rtlCol="0">
            <a:spAutoFit/>
          </a:bodyPr>
          <a:lstStyle/>
          <a:p>
            <a:pPr algn="ctr"/>
            <a:r>
              <a:rPr lang="es-ES" dirty="0"/>
              <a:t>Comunicación HTTP</a:t>
            </a:r>
          </a:p>
        </p:txBody>
      </p:sp>
      <p:sp>
        <p:nvSpPr>
          <p:cNvPr id="25" name="CuadroTexto 24">
            <a:extLst>
              <a:ext uri="{FF2B5EF4-FFF2-40B4-BE49-F238E27FC236}">
                <a16:creationId xmlns:a16="http://schemas.microsoft.com/office/drawing/2014/main" id="{6869AFA1-B609-12DE-EC48-48D06F9100C2}"/>
              </a:ext>
            </a:extLst>
          </p:cNvPr>
          <p:cNvSpPr txBox="1"/>
          <p:nvPr/>
        </p:nvSpPr>
        <p:spPr>
          <a:xfrm>
            <a:off x="5061888" y="5435957"/>
            <a:ext cx="4477512" cy="369332"/>
          </a:xfrm>
          <a:prstGeom prst="rect">
            <a:avLst/>
          </a:prstGeom>
          <a:noFill/>
        </p:spPr>
        <p:txBody>
          <a:bodyPr wrap="square" rtlCol="0">
            <a:spAutoFit/>
          </a:bodyPr>
          <a:lstStyle/>
          <a:p>
            <a:pPr algn="ctr"/>
            <a:r>
              <a:rPr lang="es-ES" dirty="0"/>
              <a:t>Comunicación con </a:t>
            </a:r>
            <a:r>
              <a:rPr lang="es-ES" dirty="0" err="1"/>
              <a:t>WebSockets</a:t>
            </a:r>
            <a:endParaRPr lang="es-ES" dirty="0"/>
          </a:p>
        </p:txBody>
      </p:sp>
      <p:sp>
        <p:nvSpPr>
          <p:cNvPr id="28" name="CuadroTexto 27">
            <a:extLst>
              <a:ext uri="{FF2B5EF4-FFF2-40B4-BE49-F238E27FC236}">
                <a16:creationId xmlns:a16="http://schemas.microsoft.com/office/drawing/2014/main" id="{86BFA905-5147-4721-47EC-8893E7C48AE7}"/>
              </a:ext>
            </a:extLst>
          </p:cNvPr>
          <p:cNvSpPr txBox="1"/>
          <p:nvPr/>
        </p:nvSpPr>
        <p:spPr>
          <a:xfrm>
            <a:off x="1661460" y="2739051"/>
            <a:ext cx="278717" cy="307777"/>
          </a:xfrm>
          <a:prstGeom prst="rect">
            <a:avLst/>
          </a:prstGeom>
          <a:solidFill>
            <a:schemeClr val="accent1"/>
          </a:solidFill>
        </p:spPr>
        <p:txBody>
          <a:bodyPr wrap="square" rtlCol="0">
            <a:spAutoFit/>
          </a:bodyPr>
          <a:lstStyle/>
          <a:p>
            <a:r>
              <a:rPr lang="es-ES" sz="1400" dirty="0"/>
              <a:t>1</a:t>
            </a:r>
          </a:p>
        </p:txBody>
      </p:sp>
      <p:sp>
        <p:nvSpPr>
          <p:cNvPr id="29" name="CuadroTexto 28">
            <a:extLst>
              <a:ext uri="{FF2B5EF4-FFF2-40B4-BE49-F238E27FC236}">
                <a16:creationId xmlns:a16="http://schemas.microsoft.com/office/drawing/2014/main" id="{A45F072C-5204-DC44-333A-8AE37C53AF7E}"/>
              </a:ext>
            </a:extLst>
          </p:cNvPr>
          <p:cNvSpPr txBox="1"/>
          <p:nvPr/>
        </p:nvSpPr>
        <p:spPr>
          <a:xfrm>
            <a:off x="2714244" y="3182580"/>
            <a:ext cx="278717" cy="307777"/>
          </a:xfrm>
          <a:prstGeom prst="rect">
            <a:avLst/>
          </a:prstGeom>
          <a:solidFill>
            <a:schemeClr val="accent1"/>
          </a:solidFill>
        </p:spPr>
        <p:txBody>
          <a:bodyPr wrap="square" rtlCol="0">
            <a:spAutoFit/>
          </a:bodyPr>
          <a:lstStyle/>
          <a:p>
            <a:r>
              <a:rPr lang="es-ES" sz="1400" dirty="0"/>
              <a:t>2</a:t>
            </a:r>
          </a:p>
        </p:txBody>
      </p:sp>
      <p:sp>
        <p:nvSpPr>
          <p:cNvPr id="30" name="CuadroTexto 29">
            <a:extLst>
              <a:ext uri="{FF2B5EF4-FFF2-40B4-BE49-F238E27FC236}">
                <a16:creationId xmlns:a16="http://schemas.microsoft.com/office/drawing/2014/main" id="{B2435859-FF5B-88F2-8D5F-AE0E3AF083EE}"/>
              </a:ext>
            </a:extLst>
          </p:cNvPr>
          <p:cNvSpPr txBox="1"/>
          <p:nvPr/>
        </p:nvSpPr>
        <p:spPr>
          <a:xfrm>
            <a:off x="4130315" y="2739050"/>
            <a:ext cx="278717" cy="307777"/>
          </a:xfrm>
          <a:prstGeom prst="rect">
            <a:avLst/>
          </a:prstGeom>
          <a:solidFill>
            <a:schemeClr val="accent1"/>
          </a:solidFill>
        </p:spPr>
        <p:txBody>
          <a:bodyPr wrap="square" rtlCol="0">
            <a:spAutoFit/>
          </a:bodyPr>
          <a:lstStyle/>
          <a:p>
            <a:r>
              <a:rPr lang="es-ES" sz="1400" dirty="0"/>
              <a:t>3</a:t>
            </a:r>
          </a:p>
        </p:txBody>
      </p:sp>
      <p:sp>
        <p:nvSpPr>
          <p:cNvPr id="31" name="CuadroTexto 30">
            <a:extLst>
              <a:ext uri="{FF2B5EF4-FFF2-40B4-BE49-F238E27FC236}">
                <a16:creationId xmlns:a16="http://schemas.microsoft.com/office/drawing/2014/main" id="{9B8995D0-F334-ADC0-5166-0A618610B00B}"/>
              </a:ext>
            </a:extLst>
          </p:cNvPr>
          <p:cNvSpPr txBox="1"/>
          <p:nvPr/>
        </p:nvSpPr>
        <p:spPr>
          <a:xfrm>
            <a:off x="2980877" y="3974453"/>
            <a:ext cx="278717" cy="307777"/>
          </a:xfrm>
          <a:prstGeom prst="rect">
            <a:avLst/>
          </a:prstGeom>
          <a:solidFill>
            <a:schemeClr val="accent1"/>
          </a:solidFill>
        </p:spPr>
        <p:txBody>
          <a:bodyPr wrap="square" rtlCol="0">
            <a:spAutoFit/>
          </a:bodyPr>
          <a:lstStyle/>
          <a:p>
            <a:r>
              <a:rPr lang="es-ES" sz="1400" dirty="0"/>
              <a:t>4</a:t>
            </a:r>
          </a:p>
        </p:txBody>
      </p:sp>
      <p:sp>
        <p:nvSpPr>
          <p:cNvPr id="32" name="CuadroTexto 31">
            <a:extLst>
              <a:ext uri="{FF2B5EF4-FFF2-40B4-BE49-F238E27FC236}">
                <a16:creationId xmlns:a16="http://schemas.microsoft.com/office/drawing/2014/main" id="{0E6E9043-5E6D-0B15-9858-206CDE57F9CB}"/>
              </a:ext>
            </a:extLst>
          </p:cNvPr>
          <p:cNvSpPr txBox="1"/>
          <p:nvPr/>
        </p:nvSpPr>
        <p:spPr>
          <a:xfrm>
            <a:off x="961888" y="4165696"/>
            <a:ext cx="278717" cy="307777"/>
          </a:xfrm>
          <a:prstGeom prst="rect">
            <a:avLst/>
          </a:prstGeom>
          <a:solidFill>
            <a:schemeClr val="accent1"/>
          </a:solidFill>
        </p:spPr>
        <p:txBody>
          <a:bodyPr wrap="square" rtlCol="0">
            <a:spAutoFit/>
          </a:bodyPr>
          <a:lstStyle/>
          <a:p>
            <a:r>
              <a:rPr lang="es-ES" sz="1400" dirty="0"/>
              <a:t>5</a:t>
            </a:r>
          </a:p>
        </p:txBody>
      </p:sp>
    </p:spTree>
    <p:extLst>
      <p:ext uri="{BB962C8B-B14F-4D97-AF65-F5344CB8AC3E}">
        <p14:creationId xmlns:p14="http://schemas.microsoft.com/office/powerpoint/2010/main" val="3736234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E1BBAC1-6C30-EACE-79F8-FE0946ABBF0D}"/>
              </a:ext>
            </a:extLst>
          </p:cNvPr>
          <p:cNvSpPr>
            <a:spLocks noGrp="1"/>
          </p:cNvSpPr>
          <p:nvPr>
            <p:ph type="sldNum" sz="quarter" idx="12"/>
          </p:nvPr>
        </p:nvSpPr>
        <p:spPr/>
        <p:txBody>
          <a:bodyPr/>
          <a:lstStyle/>
          <a:p>
            <a:fld id="{9A396ACE-1A63-459D-82B4-27C23849521D}" type="slidenum">
              <a:rPr lang="es-ES" smtClean="0"/>
              <a:t>27</a:t>
            </a:fld>
            <a:endParaRPr lang="es-ES"/>
          </a:p>
        </p:txBody>
      </p:sp>
      <p:sp>
        <p:nvSpPr>
          <p:cNvPr id="8" name="CuadroTexto 7">
            <a:extLst>
              <a:ext uri="{FF2B5EF4-FFF2-40B4-BE49-F238E27FC236}">
                <a16:creationId xmlns:a16="http://schemas.microsoft.com/office/drawing/2014/main" id="{B7DF90FB-F38C-DA31-075A-FD8AEA04B127}"/>
              </a:ext>
            </a:extLst>
          </p:cNvPr>
          <p:cNvSpPr txBox="1"/>
          <p:nvPr/>
        </p:nvSpPr>
        <p:spPr>
          <a:xfrm>
            <a:off x="288417" y="913322"/>
            <a:ext cx="9329166" cy="923330"/>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establecen una conexión </a:t>
            </a:r>
            <a:r>
              <a:rPr lang="es-ES" b="1" dirty="0"/>
              <a:t>bidireccional persistente </a:t>
            </a:r>
            <a:r>
              <a:rPr lang="es-ES" dirty="0"/>
              <a:t>entre el cliente y el servidor en la capa de aplicación. </a:t>
            </a:r>
          </a:p>
          <a:p>
            <a:pPr marL="285750" indent="-285750">
              <a:buFont typeface="Arial" panose="020B0604020202020204" pitchFamily="34" charset="0"/>
              <a:buChar char="•"/>
            </a:pPr>
            <a:r>
              <a:rPr lang="es-ES" dirty="0"/>
              <a:t>Se utiliza una conexión </a:t>
            </a:r>
            <a:r>
              <a:rPr lang="es-ES" b="1" dirty="0"/>
              <a:t>TCP</a:t>
            </a:r>
            <a:r>
              <a:rPr lang="es-ES" dirty="0"/>
              <a:t> persistente en la capa de transporte.</a:t>
            </a:r>
          </a:p>
        </p:txBody>
      </p:sp>
      <p:sp>
        <p:nvSpPr>
          <p:cNvPr id="9" name="CuadroTexto 8">
            <a:extLst>
              <a:ext uri="{FF2B5EF4-FFF2-40B4-BE49-F238E27FC236}">
                <a16:creationId xmlns:a16="http://schemas.microsoft.com/office/drawing/2014/main" id="{CF5AC6E9-311C-A64A-D37F-F6BC276DA746}"/>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2" name="CuadroTexto 11">
            <a:extLst>
              <a:ext uri="{FF2B5EF4-FFF2-40B4-BE49-F238E27FC236}">
                <a16:creationId xmlns:a16="http://schemas.microsoft.com/office/drawing/2014/main" id="{A150DE43-F7FD-6667-BF9F-095546940746}"/>
              </a:ext>
            </a:extLst>
          </p:cNvPr>
          <p:cNvSpPr txBox="1"/>
          <p:nvPr/>
        </p:nvSpPr>
        <p:spPr>
          <a:xfrm>
            <a:off x="481421" y="2296306"/>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13" name="CuadroTexto 12">
            <a:extLst>
              <a:ext uri="{FF2B5EF4-FFF2-40B4-BE49-F238E27FC236}">
                <a16:creationId xmlns:a16="http://schemas.microsoft.com/office/drawing/2014/main" id="{83E7CBFF-6A85-19E3-5F18-6A0E55E99414}"/>
              </a:ext>
            </a:extLst>
          </p:cNvPr>
          <p:cNvSpPr txBox="1"/>
          <p:nvPr/>
        </p:nvSpPr>
        <p:spPr>
          <a:xfrm>
            <a:off x="2925823" y="2292162"/>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14" name="Conector recto de flecha 13">
            <a:extLst>
              <a:ext uri="{FF2B5EF4-FFF2-40B4-BE49-F238E27FC236}">
                <a16:creationId xmlns:a16="http://schemas.microsoft.com/office/drawing/2014/main" id="{AFB8CB6F-5B76-AC8C-610A-135841A0D868}"/>
              </a:ext>
            </a:extLst>
          </p:cNvPr>
          <p:cNvCxnSpPr>
            <a:cxnSpLocks/>
            <a:stCxn id="12" idx="2"/>
          </p:cNvCxnSpPr>
          <p:nvPr/>
        </p:nvCxnSpPr>
        <p:spPr>
          <a:xfrm>
            <a:off x="1258661" y="2665638"/>
            <a:ext cx="23505" cy="35160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489F73F-A400-13F9-80DA-6BAB4F5F7191}"/>
              </a:ext>
            </a:extLst>
          </p:cNvPr>
          <p:cNvCxnSpPr>
            <a:cxnSpLocks/>
          </p:cNvCxnSpPr>
          <p:nvPr/>
        </p:nvCxnSpPr>
        <p:spPr>
          <a:xfrm>
            <a:off x="3781425" y="2665638"/>
            <a:ext cx="0" cy="34208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0486DC60-4975-814C-B9C5-833413736809}"/>
              </a:ext>
            </a:extLst>
          </p:cNvPr>
          <p:cNvCxnSpPr>
            <a:cxnSpLocks/>
          </p:cNvCxnSpPr>
          <p:nvPr/>
        </p:nvCxnSpPr>
        <p:spPr>
          <a:xfrm>
            <a:off x="1258456" y="2885530"/>
            <a:ext cx="252296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DC6DE4E-4233-8926-CB3E-E341BA29C054}"/>
              </a:ext>
            </a:extLst>
          </p:cNvPr>
          <p:cNvCxnSpPr>
            <a:cxnSpLocks/>
          </p:cNvCxnSpPr>
          <p:nvPr/>
        </p:nvCxnSpPr>
        <p:spPr>
          <a:xfrm flipH="1" flipV="1">
            <a:off x="1258455" y="3231595"/>
            <a:ext cx="2522970" cy="112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Flecha: a la izquierda y derecha 27">
            <a:extLst>
              <a:ext uri="{FF2B5EF4-FFF2-40B4-BE49-F238E27FC236}">
                <a16:creationId xmlns:a16="http://schemas.microsoft.com/office/drawing/2014/main" id="{9F582676-6B05-D439-7C50-639153841FD4}"/>
              </a:ext>
            </a:extLst>
          </p:cNvPr>
          <p:cNvSpPr/>
          <p:nvPr/>
        </p:nvSpPr>
        <p:spPr>
          <a:xfrm>
            <a:off x="1281961" y="4694746"/>
            <a:ext cx="2522969" cy="761998"/>
          </a:xfrm>
          <a:prstGeom prst="lef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 dirty="0"/>
          </a:p>
        </p:txBody>
      </p:sp>
      <p:cxnSp>
        <p:nvCxnSpPr>
          <p:cNvPr id="32" name="Conector recto de flecha 31">
            <a:extLst>
              <a:ext uri="{FF2B5EF4-FFF2-40B4-BE49-F238E27FC236}">
                <a16:creationId xmlns:a16="http://schemas.microsoft.com/office/drawing/2014/main" id="{9246D25F-AF99-4B3F-BE19-C51095597B83}"/>
              </a:ext>
            </a:extLst>
          </p:cNvPr>
          <p:cNvCxnSpPr>
            <a:cxnSpLocks/>
          </p:cNvCxnSpPr>
          <p:nvPr/>
        </p:nvCxnSpPr>
        <p:spPr>
          <a:xfrm flipH="1">
            <a:off x="1258455" y="3848253"/>
            <a:ext cx="252297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7A6990F0-811F-2115-67DB-B4E2D82ED78A}"/>
              </a:ext>
            </a:extLst>
          </p:cNvPr>
          <p:cNvCxnSpPr>
            <a:cxnSpLocks/>
          </p:cNvCxnSpPr>
          <p:nvPr/>
        </p:nvCxnSpPr>
        <p:spPr>
          <a:xfrm>
            <a:off x="1267981" y="4141694"/>
            <a:ext cx="2513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35A7FB5C-F94B-2C59-E181-AB3E412C297B}"/>
              </a:ext>
            </a:extLst>
          </p:cNvPr>
          <p:cNvSpPr txBox="1"/>
          <p:nvPr/>
        </p:nvSpPr>
        <p:spPr>
          <a:xfrm>
            <a:off x="1282166" y="5433056"/>
            <a:ext cx="2522764" cy="369332"/>
          </a:xfrm>
          <a:prstGeom prst="rect">
            <a:avLst/>
          </a:prstGeom>
          <a:noFill/>
        </p:spPr>
        <p:txBody>
          <a:bodyPr wrap="square" rtlCol="0">
            <a:spAutoFit/>
          </a:bodyPr>
          <a:lstStyle/>
          <a:p>
            <a:pPr algn="ctr"/>
            <a:r>
              <a:rPr lang="es-ES" dirty="0"/>
              <a:t>Permanente conexión</a:t>
            </a:r>
          </a:p>
        </p:txBody>
      </p:sp>
      <p:pic>
        <p:nvPicPr>
          <p:cNvPr id="46" name="Picture 2" descr="WebSocket en el Modelo TCP/IP">
            <a:extLst>
              <a:ext uri="{FF2B5EF4-FFF2-40B4-BE49-F238E27FC236}">
                <a16:creationId xmlns:a16="http://schemas.microsoft.com/office/drawing/2014/main" id="{6AFA34C9-34B5-0756-2C74-636EC3D9F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965454"/>
            <a:ext cx="4479015" cy="2352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950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A1D4A60-E4E0-8AFB-5E50-EAD562071A21}"/>
              </a:ext>
            </a:extLst>
          </p:cNvPr>
          <p:cNvSpPr>
            <a:spLocks noGrp="1"/>
          </p:cNvSpPr>
          <p:nvPr>
            <p:ph type="sldNum" sz="quarter" idx="12"/>
          </p:nvPr>
        </p:nvSpPr>
        <p:spPr/>
        <p:txBody>
          <a:bodyPr/>
          <a:lstStyle/>
          <a:p>
            <a:fld id="{9A396ACE-1A63-459D-82B4-27C23849521D}" type="slidenum">
              <a:rPr lang="es-ES" smtClean="0"/>
              <a:t>28</a:t>
            </a:fld>
            <a:endParaRPr lang="es-ES"/>
          </a:p>
        </p:txBody>
      </p:sp>
      <p:sp>
        <p:nvSpPr>
          <p:cNvPr id="5" name="CuadroTexto 4">
            <a:extLst>
              <a:ext uri="{FF2B5EF4-FFF2-40B4-BE49-F238E27FC236}">
                <a16:creationId xmlns:a16="http://schemas.microsoft.com/office/drawing/2014/main" id="{D46EE364-5520-62D3-F976-43129EE39BDE}"/>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84F3C77-E8CD-0747-DF3C-2295020BC2BD}"/>
              </a:ext>
            </a:extLst>
          </p:cNvPr>
          <p:cNvSpPr txBox="1"/>
          <p:nvPr/>
        </p:nvSpPr>
        <p:spPr>
          <a:xfrm>
            <a:off x="378823" y="966652"/>
            <a:ext cx="9117874" cy="646331"/>
          </a:xfrm>
          <a:prstGeom prst="rect">
            <a:avLst/>
          </a:prstGeom>
          <a:noFill/>
        </p:spPr>
        <p:txBody>
          <a:bodyPr wrap="square" rtlCol="0">
            <a:spAutoFit/>
          </a:bodyPr>
          <a:lstStyle/>
          <a:p>
            <a:pPr marL="285750" indent="-285750" algn="just">
              <a:buFont typeface="Arial" panose="020B0604020202020204" pitchFamily="34" charset="0"/>
              <a:buChar char="•"/>
            </a:pPr>
            <a:r>
              <a:rPr lang="es-ES" dirty="0"/>
              <a:t>Para abrir una conexión WebSocket, necesitamos crearla usando el protocolo especial </a:t>
            </a:r>
            <a:r>
              <a:rPr lang="es-ES" b="1" dirty="0">
                <a:solidFill>
                  <a:schemeClr val="accent6">
                    <a:lumMod val="50000"/>
                  </a:schemeClr>
                </a:solidFill>
              </a:rPr>
              <a:t>ws://</a:t>
            </a:r>
            <a:r>
              <a:rPr lang="es-ES" dirty="0"/>
              <a:t> en la url:</a:t>
            </a:r>
          </a:p>
        </p:txBody>
      </p:sp>
      <p:sp>
        <p:nvSpPr>
          <p:cNvPr id="12" name="CuadroTexto 11">
            <a:extLst>
              <a:ext uri="{FF2B5EF4-FFF2-40B4-BE49-F238E27FC236}">
                <a16:creationId xmlns:a16="http://schemas.microsoft.com/office/drawing/2014/main" id="{08614CE7-F04F-D4DC-E7CD-69457AAA060B}"/>
              </a:ext>
            </a:extLst>
          </p:cNvPr>
          <p:cNvSpPr txBox="1"/>
          <p:nvPr/>
        </p:nvSpPr>
        <p:spPr>
          <a:xfrm>
            <a:off x="394063" y="2460442"/>
            <a:ext cx="9117874" cy="1200329"/>
          </a:xfrm>
          <a:prstGeom prst="rect">
            <a:avLst/>
          </a:prstGeom>
          <a:noFill/>
        </p:spPr>
        <p:txBody>
          <a:bodyPr wrap="square" rtlCol="0">
            <a:spAutoFit/>
          </a:bodyPr>
          <a:lstStyle/>
          <a:p>
            <a:pPr marL="285750" indent="-285750" algn="just">
              <a:buFont typeface="Arial" panose="020B0604020202020204" pitchFamily="34" charset="0"/>
              <a:buChar char="•"/>
            </a:pPr>
            <a:r>
              <a:rPr lang="es-ES" dirty="0"/>
              <a:t>Durante la conexión, el navegador (usando cabeceras o “</a:t>
            </a:r>
            <a:r>
              <a:rPr lang="es-ES" dirty="0" err="1"/>
              <a:t>header</a:t>
            </a:r>
            <a:r>
              <a:rPr lang="es-ES" dirty="0"/>
              <a:t>”) le pregunta al servidor: “¿Soportas </a:t>
            </a:r>
            <a:r>
              <a:rPr lang="es-ES" dirty="0" err="1"/>
              <a:t>Websockets</a:t>
            </a:r>
            <a:r>
              <a:rPr lang="es-ES" dirty="0"/>
              <a:t>?” y si el servidor responde “Sí”, la comunicación continúa en el protocolo WebSocket, que no es HTTP en absoluto.</a:t>
            </a:r>
          </a:p>
          <a:p>
            <a:pPr marL="285750" indent="-285750" algn="just">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3BADEF37-8C33-5B1D-DE46-152ECA7E8DAB}"/>
              </a:ext>
            </a:extLst>
          </p:cNvPr>
          <p:cNvPicPr>
            <a:picLocks noChangeAspect="1"/>
          </p:cNvPicPr>
          <p:nvPr/>
        </p:nvPicPr>
        <p:blipFill rotWithShape="1">
          <a:blip r:embed="rId3"/>
          <a:srcRect l="3485"/>
          <a:stretch/>
        </p:blipFill>
        <p:spPr>
          <a:xfrm>
            <a:off x="742569" y="1612983"/>
            <a:ext cx="4210431" cy="609600"/>
          </a:xfrm>
          <a:prstGeom prst="rect">
            <a:avLst/>
          </a:prstGeom>
        </p:spPr>
      </p:pic>
      <p:sp>
        <p:nvSpPr>
          <p:cNvPr id="25" name="CuadroTexto 24">
            <a:extLst>
              <a:ext uri="{FF2B5EF4-FFF2-40B4-BE49-F238E27FC236}">
                <a16:creationId xmlns:a16="http://schemas.microsoft.com/office/drawing/2014/main" id="{3A425BF8-E828-229D-9784-29319936FDED}"/>
              </a:ext>
            </a:extLst>
          </p:cNvPr>
          <p:cNvSpPr txBox="1"/>
          <p:nvPr/>
        </p:nvSpPr>
        <p:spPr>
          <a:xfrm>
            <a:off x="1579656" y="3601545"/>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26" name="CuadroTexto 25">
            <a:extLst>
              <a:ext uri="{FF2B5EF4-FFF2-40B4-BE49-F238E27FC236}">
                <a16:creationId xmlns:a16="http://schemas.microsoft.com/office/drawing/2014/main" id="{7A2D2D32-F9BB-0EEB-7AA0-7F6AD97E5D3A}"/>
              </a:ext>
            </a:extLst>
          </p:cNvPr>
          <p:cNvSpPr txBox="1"/>
          <p:nvPr/>
        </p:nvSpPr>
        <p:spPr>
          <a:xfrm>
            <a:off x="6385079" y="3663300"/>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27" name="Conector recto de flecha 26">
            <a:extLst>
              <a:ext uri="{FF2B5EF4-FFF2-40B4-BE49-F238E27FC236}">
                <a16:creationId xmlns:a16="http://schemas.microsoft.com/office/drawing/2014/main" id="{F7782B3D-70C3-4FDB-4296-2CDDF0EF4569}"/>
              </a:ext>
            </a:extLst>
          </p:cNvPr>
          <p:cNvCxnSpPr>
            <a:cxnSpLocks/>
            <a:stCxn id="25" idx="2"/>
          </p:cNvCxnSpPr>
          <p:nvPr/>
        </p:nvCxnSpPr>
        <p:spPr>
          <a:xfrm flipH="1">
            <a:off x="2356691" y="3970877"/>
            <a:ext cx="205" cy="21251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BFD4862B-B270-C20E-3395-CE890C119B8D}"/>
              </a:ext>
            </a:extLst>
          </p:cNvPr>
          <p:cNvCxnSpPr>
            <a:cxnSpLocks/>
            <a:stCxn id="26" idx="2"/>
          </p:cNvCxnSpPr>
          <p:nvPr/>
        </p:nvCxnSpPr>
        <p:spPr>
          <a:xfrm>
            <a:off x="7162319" y="4032632"/>
            <a:ext cx="0" cy="21586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06C5AD6A-4A4A-24DF-14CE-0CD1AD9998E8}"/>
              </a:ext>
            </a:extLst>
          </p:cNvPr>
          <p:cNvCxnSpPr>
            <a:cxnSpLocks/>
          </p:cNvCxnSpPr>
          <p:nvPr/>
        </p:nvCxnSpPr>
        <p:spPr>
          <a:xfrm>
            <a:off x="2356691" y="4228347"/>
            <a:ext cx="47963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C0CA301-76C6-E1DC-672A-68A4C880B336}"/>
              </a:ext>
            </a:extLst>
          </p:cNvPr>
          <p:cNvCxnSpPr>
            <a:cxnSpLocks/>
          </p:cNvCxnSpPr>
          <p:nvPr/>
        </p:nvCxnSpPr>
        <p:spPr>
          <a:xfrm flipH="1">
            <a:off x="2317812" y="4971523"/>
            <a:ext cx="4884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2265262-56CB-2A36-C4D5-D6A24EC93AF0}"/>
              </a:ext>
            </a:extLst>
          </p:cNvPr>
          <p:cNvCxnSpPr>
            <a:cxnSpLocks/>
          </p:cNvCxnSpPr>
          <p:nvPr/>
        </p:nvCxnSpPr>
        <p:spPr>
          <a:xfrm>
            <a:off x="2410709" y="5687912"/>
            <a:ext cx="474181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49A8208B-6B22-391B-1E68-487F5623B41A}"/>
              </a:ext>
            </a:extLst>
          </p:cNvPr>
          <p:cNvSpPr txBox="1"/>
          <p:nvPr/>
        </p:nvSpPr>
        <p:spPr>
          <a:xfrm>
            <a:off x="2430304" y="3897793"/>
            <a:ext cx="4722218" cy="307777"/>
          </a:xfrm>
          <a:prstGeom prst="rect">
            <a:avLst/>
          </a:prstGeom>
          <a:noFill/>
        </p:spPr>
        <p:txBody>
          <a:bodyPr wrap="square" rtlCol="0">
            <a:spAutoFit/>
          </a:bodyPr>
          <a:lstStyle/>
          <a:p>
            <a:pPr algn="ctr"/>
            <a:r>
              <a:rPr lang="es-ES" sz="1400" dirty="0"/>
              <a:t>Solicitud HTTP</a:t>
            </a:r>
          </a:p>
        </p:txBody>
      </p:sp>
      <p:sp>
        <p:nvSpPr>
          <p:cNvPr id="33" name="CuadroTexto 32">
            <a:extLst>
              <a:ext uri="{FF2B5EF4-FFF2-40B4-BE49-F238E27FC236}">
                <a16:creationId xmlns:a16="http://schemas.microsoft.com/office/drawing/2014/main" id="{7AE3D2D6-6C8D-A454-02C2-2D8B862543DE}"/>
              </a:ext>
            </a:extLst>
          </p:cNvPr>
          <p:cNvSpPr txBox="1"/>
          <p:nvPr/>
        </p:nvSpPr>
        <p:spPr>
          <a:xfrm>
            <a:off x="2330291" y="4269985"/>
            <a:ext cx="4883808" cy="307777"/>
          </a:xfrm>
          <a:prstGeom prst="rect">
            <a:avLst/>
          </a:prstGeom>
          <a:noFill/>
        </p:spPr>
        <p:txBody>
          <a:bodyPr wrap="square" rtlCol="0">
            <a:spAutoFit/>
          </a:bodyPr>
          <a:lstStyle/>
          <a:p>
            <a:pPr algn="ctr"/>
            <a:r>
              <a:rPr lang="es-ES" sz="1400" b="0" i="0" dirty="0">
                <a:solidFill>
                  <a:srgbClr val="000000"/>
                </a:solidFill>
                <a:effectLst/>
                <a:latin typeface="OpenSans-Regular"/>
              </a:rPr>
              <a:t>"Hola servidor, ¿soportas WebSocket?"</a:t>
            </a:r>
            <a:endParaRPr lang="es-ES" sz="1400" dirty="0"/>
          </a:p>
        </p:txBody>
      </p:sp>
      <p:sp>
        <p:nvSpPr>
          <p:cNvPr id="34" name="CuadroTexto 33">
            <a:extLst>
              <a:ext uri="{FF2B5EF4-FFF2-40B4-BE49-F238E27FC236}">
                <a16:creationId xmlns:a16="http://schemas.microsoft.com/office/drawing/2014/main" id="{0E8A5F4F-D550-2BE4-0439-B05287F8DD2B}"/>
              </a:ext>
            </a:extLst>
          </p:cNvPr>
          <p:cNvSpPr txBox="1"/>
          <p:nvPr/>
        </p:nvSpPr>
        <p:spPr>
          <a:xfrm>
            <a:off x="2400915" y="4654223"/>
            <a:ext cx="4761404" cy="307777"/>
          </a:xfrm>
          <a:prstGeom prst="rect">
            <a:avLst/>
          </a:prstGeom>
          <a:noFill/>
        </p:spPr>
        <p:txBody>
          <a:bodyPr wrap="square" rtlCol="0">
            <a:spAutoFit/>
          </a:bodyPr>
          <a:lstStyle/>
          <a:p>
            <a:pPr algn="ctr"/>
            <a:r>
              <a:rPr lang="es-ES" sz="1400" dirty="0"/>
              <a:t>Respuesta HTTP</a:t>
            </a:r>
          </a:p>
        </p:txBody>
      </p:sp>
      <p:sp>
        <p:nvSpPr>
          <p:cNvPr id="35" name="CuadroTexto 34">
            <a:extLst>
              <a:ext uri="{FF2B5EF4-FFF2-40B4-BE49-F238E27FC236}">
                <a16:creationId xmlns:a16="http://schemas.microsoft.com/office/drawing/2014/main" id="{61AB4AEB-CDB0-891F-341A-E446AA094D92}"/>
              </a:ext>
            </a:extLst>
          </p:cNvPr>
          <p:cNvSpPr txBox="1"/>
          <p:nvPr/>
        </p:nvSpPr>
        <p:spPr>
          <a:xfrm>
            <a:off x="2349136" y="5005391"/>
            <a:ext cx="4761404" cy="307777"/>
          </a:xfrm>
          <a:prstGeom prst="rect">
            <a:avLst/>
          </a:prstGeom>
          <a:noFill/>
        </p:spPr>
        <p:txBody>
          <a:bodyPr wrap="square" rtlCol="0">
            <a:spAutoFit/>
          </a:bodyPr>
          <a:lstStyle/>
          <a:p>
            <a:pPr algn="ctr"/>
            <a:r>
              <a:rPr lang="es-ES" sz="1400" dirty="0"/>
              <a:t>¡Sí!</a:t>
            </a:r>
          </a:p>
        </p:txBody>
      </p:sp>
      <p:sp>
        <p:nvSpPr>
          <p:cNvPr id="36" name="CuadroTexto 35">
            <a:extLst>
              <a:ext uri="{FF2B5EF4-FFF2-40B4-BE49-F238E27FC236}">
                <a16:creationId xmlns:a16="http://schemas.microsoft.com/office/drawing/2014/main" id="{B38307AC-BF9F-00F2-8EDF-E62D0AC453C9}"/>
              </a:ext>
            </a:extLst>
          </p:cNvPr>
          <p:cNvSpPr txBox="1"/>
          <p:nvPr/>
        </p:nvSpPr>
        <p:spPr>
          <a:xfrm>
            <a:off x="2469807" y="5380135"/>
            <a:ext cx="4722218" cy="307777"/>
          </a:xfrm>
          <a:prstGeom prst="rect">
            <a:avLst/>
          </a:prstGeom>
          <a:noFill/>
        </p:spPr>
        <p:txBody>
          <a:bodyPr wrap="square" rtlCol="0">
            <a:spAutoFit/>
          </a:bodyPr>
          <a:lstStyle/>
          <a:p>
            <a:pPr algn="ctr"/>
            <a:r>
              <a:rPr lang="es-ES" sz="1400" dirty="0"/>
              <a:t>Protocolo WebSocket</a:t>
            </a:r>
          </a:p>
        </p:txBody>
      </p:sp>
    </p:spTree>
    <p:extLst>
      <p:ext uri="{BB962C8B-B14F-4D97-AF65-F5344CB8AC3E}">
        <p14:creationId xmlns:p14="http://schemas.microsoft.com/office/powerpoint/2010/main" val="3036306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0C8F96-1F3C-0E5F-D066-E13338EC8941}"/>
              </a:ext>
            </a:extLst>
          </p:cNvPr>
          <p:cNvSpPr>
            <a:spLocks noGrp="1"/>
          </p:cNvSpPr>
          <p:nvPr>
            <p:ph type="sldNum" sz="quarter" idx="12"/>
          </p:nvPr>
        </p:nvSpPr>
        <p:spPr/>
        <p:txBody>
          <a:bodyPr/>
          <a:lstStyle/>
          <a:p>
            <a:fld id="{9A396ACE-1A63-459D-82B4-27C23849521D}" type="slidenum">
              <a:rPr lang="es-ES" smtClean="0"/>
              <a:t>29</a:t>
            </a:fld>
            <a:endParaRPr lang="es-ES"/>
          </a:p>
        </p:txBody>
      </p:sp>
      <p:sp>
        <p:nvSpPr>
          <p:cNvPr id="5" name="CuadroTexto 4">
            <a:extLst>
              <a:ext uri="{FF2B5EF4-FFF2-40B4-BE49-F238E27FC236}">
                <a16:creationId xmlns:a16="http://schemas.microsoft.com/office/drawing/2014/main" id="{917AE68F-8B57-9A8E-AAC7-923E5ED4EF17}"/>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7" name="Imagen 6">
            <a:extLst>
              <a:ext uri="{FF2B5EF4-FFF2-40B4-BE49-F238E27FC236}">
                <a16:creationId xmlns:a16="http://schemas.microsoft.com/office/drawing/2014/main" id="{D9FC98F1-953E-9DF2-2A29-F99A913C474E}"/>
              </a:ext>
            </a:extLst>
          </p:cNvPr>
          <p:cNvPicPr>
            <a:picLocks noChangeAspect="1"/>
          </p:cNvPicPr>
          <p:nvPr/>
        </p:nvPicPr>
        <p:blipFill>
          <a:blip r:embed="rId3"/>
          <a:stretch>
            <a:fillRect/>
          </a:stretch>
        </p:blipFill>
        <p:spPr>
          <a:xfrm>
            <a:off x="829552" y="861615"/>
            <a:ext cx="8094992" cy="4948904"/>
          </a:xfrm>
          <a:prstGeom prst="rect">
            <a:avLst/>
          </a:prstGeom>
        </p:spPr>
      </p:pic>
      <p:sp>
        <p:nvSpPr>
          <p:cNvPr id="8" name="Rectángulo 7">
            <a:extLst>
              <a:ext uri="{FF2B5EF4-FFF2-40B4-BE49-F238E27FC236}">
                <a16:creationId xmlns:a16="http://schemas.microsoft.com/office/drawing/2014/main" id="{44358AE2-C5A4-CFFE-53E1-7759BBF64BC8}"/>
              </a:ext>
            </a:extLst>
          </p:cNvPr>
          <p:cNvSpPr/>
          <p:nvPr/>
        </p:nvSpPr>
        <p:spPr>
          <a:xfrm>
            <a:off x="7610582" y="861615"/>
            <a:ext cx="999912" cy="6583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62748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7C247-8FEE-B33C-11F0-6C28F7601437}"/>
              </a:ext>
            </a:extLst>
          </p:cNvPr>
          <p:cNvSpPr>
            <a:spLocks noGrp="1"/>
          </p:cNvSpPr>
          <p:nvPr>
            <p:ph type="title"/>
          </p:nvPr>
        </p:nvSpPr>
        <p:spPr>
          <a:xfrm>
            <a:off x="681038" y="365128"/>
            <a:ext cx="8543925" cy="933586"/>
          </a:xfrm>
        </p:spPr>
        <p:txBody>
          <a:bodyPr/>
          <a:lstStyle/>
          <a:p>
            <a:r>
              <a:rPr lang="es-ES" b="1" dirty="0">
                <a:ln w="22225">
                  <a:solidFill>
                    <a:schemeClr val="accent2"/>
                  </a:solidFill>
                  <a:prstDash val="solid"/>
                </a:ln>
                <a:solidFill>
                  <a:schemeClr val="accent2">
                    <a:lumMod val="40000"/>
                    <a:lumOff val="60000"/>
                  </a:schemeClr>
                </a:solidFill>
              </a:rPr>
              <a:t>Índice</a:t>
            </a:r>
          </a:p>
        </p:txBody>
      </p:sp>
      <p:sp>
        <p:nvSpPr>
          <p:cNvPr id="3" name="Marcador de contenido 2">
            <a:extLst>
              <a:ext uri="{FF2B5EF4-FFF2-40B4-BE49-F238E27FC236}">
                <a16:creationId xmlns:a16="http://schemas.microsoft.com/office/drawing/2014/main" id="{3C268C0F-DD12-4C13-C843-8EE7F4FA4C88}"/>
              </a:ext>
            </a:extLst>
          </p:cNvPr>
          <p:cNvSpPr>
            <a:spLocks noGrp="1"/>
          </p:cNvSpPr>
          <p:nvPr>
            <p:ph idx="1"/>
          </p:nvPr>
        </p:nvSpPr>
        <p:spPr>
          <a:xfrm>
            <a:off x="681038" y="1298714"/>
            <a:ext cx="8543925" cy="4878249"/>
          </a:xfrm>
        </p:spPr>
        <p:txBody>
          <a:bodyPr>
            <a:normAutofit/>
          </a:bodyPr>
          <a:lstStyle/>
          <a:p>
            <a:pPr algn="just" rtl="0" fontAlgn="base">
              <a:buFont typeface="+mj-lt"/>
              <a:buAutoNum type="arabicPeriod"/>
            </a:pPr>
            <a:r>
              <a:rPr lang="es-ES" sz="1800" b="0" i="0" dirty="0">
                <a:solidFill>
                  <a:srgbClr val="000000"/>
                </a:solidFill>
                <a:effectLst/>
                <a:latin typeface="Calibri" panose="020F0502020204030204" pitchFamily="34" charset="0"/>
              </a:rPr>
              <a:t>Introducción a la comunicación en tiempo real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Definición y contexto</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Ventajas y desventajas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Ejemplos de aplicaciones que se benefician de la comunicación en tiempo real </a:t>
            </a:r>
          </a:p>
          <a:p>
            <a:pPr algn="just" rtl="0" fontAlgn="base">
              <a:buFont typeface="+mj-lt"/>
              <a:buAutoNum type="arabicPeriod" startAt="2"/>
            </a:pPr>
            <a:r>
              <a:rPr lang="es-ES" sz="1800" b="0" i="0" dirty="0">
                <a:solidFill>
                  <a:srgbClr val="000000"/>
                </a:solidFill>
                <a:effectLst/>
                <a:latin typeface="Calibri" panose="020F0502020204030204" pitchFamily="34" charset="0"/>
              </a:rPr>
              <a:t>Modelos de comunicación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WebSocket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Server-</a:t>
            </a:r>
            <a:r>
              <a:rPr lang="es-ES" sz="1400" b="0" i="0" dirty="0" err="1">
                <a:solidFill>
                  <a:srgbClr val="000000"/>
                </a:solidFill>
                <a:effectLst/>
                <a:latin typeface="Calibri" panose="020F0502020204030204" pitchFamily="34" charset="0"/>
              </a:rPr>
              <a:t>Sent</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Events</a:t>
            </a:r>
            <a:r>
              <a:rPr lang="es-ES" sz="1400" b="0" i="0" dirty="0">
                <a:solidFill>
                  <a:srgbClr val="000000"/>
                </a:solidFill>
                <a:effectLst/>
                <a:latin typeface="Calibri" panose="020F0502020204030204" pitchFamily="34" charset="0"/>
              </a:rPr>
              <a:t> (SSE)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Forever</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Frame</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Long </a:t>
            </a:r>
            <a:r>
              <a:rPr lang="es-ES" sz="1400" b="0" i="0" dirty="0" err="1">
                <a:solidFill>
                  <a:srgbClr val="000000"/>
                </a:solidFill>
                <a:effectLst/>
                <a:latin typeface="Calibri" panose="020F0502020204030204" pitchFamily="34" charset="0"/>
              </a:rPr>
              <a:t>polling</a:t>
            </a:r>
            <a:r>
              <a:rPr lang="es-ES" sz="1400" b="0" i="0" dirty="0">
                <a:solidFill>
                  <a:srgbClr val="000000"/>
                </a:solidFill>
                <a:effectLst/>
                <a:latin typeface="Calibri" panose="020F0502020204030204" pitchFamily="34" charset="0"/>
              </a:rPr>
              <a:t> </a:t>
            </a:r>
          </a:p>
          <a:p>
            <a:pPr algn="just" rtl="0" fontAlgn="base">
              <a:buFont typeface="+mj-lt"/>
              <a:buAutoNum type="arabicPeriod" startAt="3"/>
            </a:pPr>
            <a:r>
              <a:rPr lang="es-ES" sz="1800" b="0" i="0" dirty="0">
                <a:solidFill>
                  <a:srgbClr val="000000"/>
                </a:solidFill>
                <a:effectLst/>
                <a:latin typeface="Calibri" panose="020F0502020204030204" pitchFamily="34" charset="0"/>
              </a:rPr>
              <a:t>Modelado de transmisión de mensajes en aplicaciones cliente/servidor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Broadcasting</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Suscripción a canales de comunicación </a:t>
            </a:r>
          </a:p>
          <a:p>
            <a:pPr algn="just" rtl="0" fontAlgn="base">
              <a:buFont typeface="+mj-lt"/>
              <a:buAutoNum type="arabicPeriod" startAt="4"/>
            </a:pPr>
            <a:r>
              <a:rPr lang="es-ES" sz="1800" b="0" i="0" dirty="0">
                <a:solidFill>
                  <a:srgbClr val="000000"/>
                </a:solidFill>
                <a:effectLst/>
                <a:latin typeface="Calibri" panose="020F0502020204030204" pitchFamily="34" charset="0"/>
              </a:rPr>
              <a:t>Aplicación del framework SignalR como motor de comunicación </a:t>
            </a:r>
            <a:endParaRPr lang="es-ES" sz="1800" b="0" i="0" dirty="0">
              <a:solidFill>
                <a:srgbClr val="00000A"/>
              </a:solidFill>
              <a:effectLst/>
              <a:latin typeface="Calibri" panose="020F0502020204030204" pitchFamily="34" charset="0"/>
            </a:endParaRPr>
          </a:p>
          <a:p>
            <a:pPr algn="just" rtl="0" fontAlgn="base">
              <a:buFont typeface="+mj-lt"/>
              <a:buAutoNum type="arabicPeriod" startAt="5"/>
            </a:pPr>
            <a:r>
              <a:rPr lang="es-ES" sz="1800" b="0" i="0" dirty="0">
                <a:solidFill>
                  <a:srgbClr val="000000"/>
                </a:solidFill>
                <a:effectLst/>
                <a:latin typeface="Calibri" panose="020F0502020204030204" pitchFamily="34" charset="0"/>
              </a:rPr>
              <a:t>Casos de uso </a:t>
            </a:r>
            <a:endParaRPr lang="es-ES" sz="18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Notificaciones de tareas pendientes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endParaRPr lang="es-ES" sz="1400" b="0" i="0" dirty="0">
              <a:solidFill>
                <a:srgbClr val="00000A"/>
              </a:solidFill>
              <a:effectLst/>
              <a:latin typeface="Calibri" panose="020F0502020204030204" pitchFamily="34" charset="0"/>
            </a:endParaRPr>
          </a:p>
          <a:p>
            <a:pPr marL="457200" lvl="1" indent="0" algn="just" fontAlgn="base">
              <a:buNone/>
            </a:pPr>
            <a:endParaRPr lang="es-ES" sz="1400" b="0" i="0" dirty="0">
              <a:solidFill>
                <a:srgbClr val="00000A"/>
              </a:solidFill>
              <a:effectLst/>
              <a:latin typeface="Calibri" panose="020F0502020204030204" pitchFamily="34" charset="0"/>
            </a:endParaRPr>
          </a:p>
          <a:p>
            <a:pPr lvl="1" algn="just" fontAlgn="base">
              <a:buFont typeface="+mj-lt"/>
              <a:buAutoNum type="arabicPeriod"/>
            </a:pPr>
            <a:endParaRPr lang="es-ES" sz="1400" b="0" i="0" dirty="0">
              <a:solidFill>
                <a:srgbClr val="00000A"/>
              </a:solidFill>
              <a:effectLst/>
              <a:latin typeface="Calibri" panose="020F0502020204030204" pitchFamily="34" charset="0"/>
            </a:endParaRPr>
          </a:p>
        </p:txBody>
      </p:sp>
      <p:sp>
        <p:nvSpPr>
          <p:cNvPr id="4" name="Marcador de número de diapositiva 3">
            <a:extLst>
              <a:ext uri="{FF2B5EF4-FFF2-40B4-BE49-F238E27FC236}">
                <a16:creationId xmlns:a16="http://schemas.microsoft.com/office/drawing/2014/main" id="{F9B07651-966B-C7A1-44A4-4ADD93417C36}"/>
              </a:ext>
            </a:extLst>
          </p:cNvPr>
          <p:cNvSpPr>
            <a:spLocks noGrp="1"/>
          </p:cNvSpPr>
          <p:nvPr>
            <p:ph type="sldNum" sz="quarter" idx="12"/>
          </p:nvPr>
        </p:nvSpPr>
        <p:spPr/>
        <p:txBody>
          <a:bodyPr/>
          <a:lstStyle/>
          <a:p>
            <a:fld id="{9A396ACE-1A63-459D-82B4-27C23849521D}" type="slidenum">
              <a:rPr lang="es-ES" smtClean="0"/>
              <a:t>3</a:t>
            </a:fld>
            <a:endParaRPr lang="es-ES"/>
          </a:p>
        </p:txBody>
      </p:sp>
    </p:spTree>
    <p:extLst>
      <p:ext uri="{BB962C8B-B14F-4D97-AF65-F5344CB8AC3E}">
        <p14:creationId xmlns:p14="http://schemas.microsoft.com/office/powerpoint/2010/main" val="137283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F93BA52-AC7C-9040-0A56-491B30A29B3D}"/>
              </a:ext>
            </a:extLst>
          </p:cNvPr>
          <p:cNvSpPr>
            <a:spLocks noGrp="1"/>
          </p:cNvSpPr>
          <p:nvPr>
            <p:ph type="sldNum" sz="quarter" idx="12"/>
          </p:nvPr>
        </p:nvSpPr>
        <p:spPr/>
        <p:txBody>
          <a:bodyPr/>
          <a:lstStyle/>
          <a:p>
            <a:fld id="{9A396ACE-1A63-459D-82B4-27C23849521D}" type="slidenum">
              <a:rPr lang="es-ES" smtClean="0"/>
              <a:t>30</a:t>
            </a:fld>
            <a:endParaRPr lang="es-ES"/>
          </a:p>
        </p:txBody>
      </p:sp>
      <p:sp>
        <p:nvSpPr>
          <p:cNvPr id="5" name="CuadroTexto 4">
            <a:extLst>
              <a:ext uri="{FF2B5EF4-FFF2-40B4-BE49-F238E27FC236}">
                <a16:creationId xmlns:a16="http://schemas.microsoft.com/office/drawing/2014/main" id="{1BD47592-0109-9AB5-BF01-8F6331016A3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6" name="Imagen 5">
            <a:extLst>
              <a:ext uri="{FF2B5EF4-FFF2-40B4-BE49-F238E27FC236}">
                <a16:creationId xmlns:a16="http://schemas.microsoft.com/office/drawing/2014/main" id="{0295FED5-C1E4-B205-B2FA-D90F830654CF}"/>
              </a:ext>
            </a:extLst>
          </p:cNvPr>
          <p:cNvPicPr>
            <a:picLocks noChangeAspect="1"/>
          </p:cNvPicPr>
          <p:nvPr/>
        </p:nvPicPr>
        <p:blipFill rotWithShape="1">
          <a:blip r:embed="rId3"/>
          <a:srcRect l="16345" t="27349" r="43060"/>
          <a:stretch/>
        </p:blipFill>
        <p:spPr>
          <a:xfrm>
            <a:off x="228600" y="1006193"/>
            <a:ext cx="4014215" cy="4391885"/>
          </a:xfrm>
          <a:prstGeom prst="rect">
            <a:avLst/>
          </a:prstGeom>
        </p:spPr>
      </p:pic>
      <p:sp>
        <p:nvSpPr>
          <p:cNvPr id="7" name="CuadroTexto 6">
            <a:extLst>
              <a:ext uri="{FF2B5EF4-FFF2-40B4-BE49-F238E27FC236}">
                <a16:creationId xmlns:a16="http://schemas.microsoft.com/office/drawing/2014/main" id="{E67875B5-B1C1-27A2-8F82-EB8375CD17BC}"/>
              </a:ext>
            </a:extLst>
          </p:cNvPr>
          <p:cNvSpPr txBox="1"/>
          <p:nvPr/>
        </p:nvSpPr>
        <p:spPr>
          <a:xfrm>
            <a:off x="4617720" y="924588"/>
            <a:ext cx="4992624" cy="4555093"/>
          </a:xfrm>
          <a:prstGeom prst="rect">
            <a:avLst/>
          </a:prstGeom>
          <a:noFill/>
        </p:spPr>
        <p:txBody>
          <a:bodyPr wrap="square" rtlCol="0">
            <a:spAutoFit/>
          </a:bodyPr>
          <a:lstStyle/>
          <a:p>
            <a:pPr algn="just">
              <a:spcBef>
                <a:spcPts val="600"/>
              </a:spcBef>
            </a:pPr>
            <a:r>
              <a:rPr lang="es-ES" b="1" i="1" dirty="0" err="1"/>
              <a:t>Connection</a:t>
            </a:r>
            <a:r>
              <a:rPr lang="es-ES" b="1" i="1" dirty="0"/>
              <a:t>: </a:t>
            </a:r>
            <a:r>
              <a:rPr lang="es-ES" b="1" i="1" dirty="0" err="1">
                <a:solidFill>
                  <a:schemeClr val="accent1"/>
                </a:solidFill>
              </a:rPr>
              <a:t>Upgrade</a:t>
            </a:r>
            <a:r>
              <a:rPr lang="es-ES" b="1" i="1" dirty="0">
                <a:solidFill>
                  <a:schemeClr val="accent1"/>
                </a:solidFill>
              </a:rPr>
              <a:t> </a:t>
            </a:r>
            <a:r>
              <a:rPr lang="es-ES" dirty="0"/>
              <a:t>-&gt;</a:t>
            </a:r>
            <a:r>
              <a:rPr lang="es-ES" b="1" i="1" dirty="0"/>
              <a:t> </a:t>
            </a:r>
            <a:r>
              <a:rPr lang="es-ES" b="1" dirty="0"/>
              <a:t> </a:t>
            </a:r>
            <a:r>
              <a:rPr lang="es-ES" dirty="0"/>
              <a:t>señaliza que el cliente quiere cambiar el protocolo.</a:t>
            </a:r>
            <a:endParaRPr lang="es-ES" b="1" dirty="0"/>
          </a:p>
          <a:p>
            <a:pPr algn="just">
              <a:spcBef>
                <a:spcPts val="600"/>
              </a:spcBef>
            </a:pPr>
            <a:r>
              <a:rPr lang="es-ES" b="1" i="1" dirty="0"/>
              <a:t>Origin</a:t>
            </a:r>
            <a:r>
              <a:rPr lang="es-ES" i="1" dirty="0"/>
              <a:t>:  </a:t>
            </a:r>
            <a:r>
              <a:rPr lang="es-ES" dirty="0"/>
              <a:t>La página de origen del cliente. La cabecera Origin es importante, pues habilita al servidor decidir si permite o no la comunicación WebSocket con el sitio web.</a:t>
            </a:r>
          </a:p>
          <a:p>
            <a:pPr algn="just">
              <a:spcBef>
                <a:spcPts val="600"/>
              </a:spcBef>
            </a:pPr>
            <a:r>
              <a:rPr lang="es-ES" b="1" i="1" dirty="0" err="1"/>
              <a:t>Sec</a:t>
            </a:r>
            <a:r>
              <a:rPr lang="es-ES" b="1" i="1" dirty="0"/>
              <a:t>-WebSocket-Key:</a:t>
            </a:r>
            <a:r>
              <a:rPr lang="es-ES" dirty="0"/>
              <a:t> una clave de aleatoria generada por el navegador, usada para asegurar que el servidor soporta el protocolo WebSocket. Es aleatoria para evitar que servidores proxy almacenen en cache la comunicación que sigue.</a:t>
            </a:r>
          </a:p>
          <a:p>
            <a:pPr algn="just">
              <a:spcBef>
                <a:spcPts val="600"/>
              </a:spcBef>
            </a:pPr>
            <a:r>
              <a:rPr lang="es-ES" b="1" i="1" dirty="0" err="1"/>
              <a:t>Sec</a:t>
            </a:r>
            <a:r>
              <a:rPr lang="es-ES" b="1" i="1" dirty="0"/>
              <a:t>-WebSocket-</a:t>
            </a:r>
            <a:r>
              <a:rPr lang="es-ES" b="1" i="1" dirty="0" err="1"/>
              <a:t>Version</a:t>
            </a:r>
            <a:r>
              <a:rPr lang="es-ES" b="1" i="1" dirty="0"/>
              <a:t>: </a:t>
            </a:r>
            <a:r>
              <a:rPr lang="es-ES" b="1" i="1" dirty="0">
                <a:solidFill>
                  <a:schemeClr val="accent1"/>
                </a:solidFill>
              </a:rPr>
              <a:t>13 </a:t>
            </a:r>
            <a:r>
              <a:rPr lang="es-ES" dirty="0"/>
              <a:t>-&gt; Versión del protocolo WebSocket, 13 es la actual.</a:t>
            </a:r>
          </a:p>
          <a:p>
            <a:pPr algn="just">
              <a:spcBef>
                <a:spcPts val="600"/>
              </a:spcBef>
              <a:spcAft>
                <a:spcPts val="600"/>
              </a:spcAft>
            </a:pPr>
            <a:r>
              <a:rPr lang="es-ES" b="1" i="1" dirty="0" err="1"/>
              <a:t>Upgrade</a:t>
            </a:r>
            <a:r>
              <a:rPr lang="es-ES" b="1" i="1" dirty="0"/>
              <a:t>: </a:t>
            </a:r>
            <a:r>
              <a:rPr lang="es-ES" b="1" i="1" dirty="0" err="1">
                <a:solidFill>
                  <a:schemeClr val="accent1"/>
                </a:solidFill>
              </a:rPr>
              <a:t>websocket</a:t>
            </a:r>
            <a:r>
              <a:rPr lang="es-ES" b="1" dirty="0"/>
              <a:t> </a:t>
            </a:r>
            <a:r>
              <a:rPr lang="es-ES" dirty="0"/>
              <a:t>-&gt; El protocolo requerido es “</a:t>
            </a:r>
            <a:r>
              <a:rPr lang="es-ES" dirty="0" err="1"/>
              <a:t>websocket</a:t>
            </a:r>
            <a:r>
              <a:rPr lang="es-ES" dirty="0"/>
              <a:t>”.</a:t>
            </a:r>
          </a:p>
        </p:txBody>
      </p:sp>
      <p:cxnSp>
        <p:nvCxnSpPr>
          <p:cNvPr id="13" name="Conector recto 12">
            <a:extLst>
              <a:ext uri="{FF2B5EF4-FFF2-40B4-BE49-F238E27FC236}">
                <a16:creationId xmlns:a16="http://schemas.microsoft.com/office/drawing/2014/main" id="{7E701BF5-1027-15E2-97F6-59F847844F97}"/>
              </a:ext>
            </a:extLst>
          </p:cNvPr>
          <p:cNvCxnSpPr/>
          <p:nvPr/>
        </p:nvCxnSpPr>
        <p:spPr>
          <a:xfrm>
            <a:off x="237744" y="4390856"/>
            <a:ext cx="3246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1C88A6F5-8F7F-9D99-893A-CFCF6DE53AE5}"/>
              </a:ext>
            </a:extLst>
          </p:cNvPr>
          <p:cNvCxnSpPr>
            <a:cxnSpLocks/>
          </p:cNvCxnSpPr>
          <p:nvPr/>
        </p:nvCxnSpPr>
        <p:spPr>
          <a:xfrm flipV="1">
            <a:off x="3474720" y="1748240"/>
            <a:ext cx="1170431" cy="2642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7CA47AE-BEDF-FDF0-5041-3C88A47C2CBA}"/>
              </a:ext>
            </a:extLst>
          </p:cNvPr>
          <p:cNvCxnSpPr/>
          <p:nvPr/>
        </p:nvCxnSpPr>
        <p:spPr>
          <a:xfrm>
            <a:off x="237744" y="4061672"/>
            <a:ext cx="254203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Conector recto de flecha 19">
            <a:extLst>
              <a:ext uri="{FF2B5EF4-FFF2-40B4-BE49-F238E27FC236}">
                <a16:creationId xmlns:a16="http://schemas.microsoft.com/office/drawing/2014/main" id="{DC1B8040-7894-307E-30BC-CEE25AD2824B}"/>
              </a:ext>
            </a:extLst>
          </p:cNvPr>
          <p:cNvCxnSpPr>
            <a:cxnSpLocks/>
          </p:cNvCxnSpPr>
          <p:nvPr/>
        </p:nvCxnSpPr>
        <p:spPr>
          <a:xfrm flipV="1">
            <a:off x="2779776" y="1144045"/>
            <a:ext cx="1837943" cy="291762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Conector recto 21">
            <a:extLst>
              <a:ext uri="{FF2B5EF4-FFF2-40B4-BE49-F238E27FC236}">
                <a16:creationId xmlns:a16="http://schemas.microsoft.com/office/drawing/2014/main" id="{689E947C-09FA-B125-775F-EAB693DAECC7}"/>
              </a:ext>
            </a:extLst>
          </p:cNvPr>
          <p:cNvCxnSpPr/>
          <p:nvPr/>
        </p:nvCxnSpPr>
        <p:spPr>
          <a:xfrm>
            <a:off x="237744" y="4848056"/>
            <a:ext cx="34427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Conector recto de flecha 23">
            <a:extLst>
              <a:ext uri="{FF2B5EF4-FFF2-40B4-BE49-F238E27FC236}">
                <a16:creationId xmlns:a16="http://schemas.microsoft.com/office/drawing/2014/main" id="{15F5FFA0-9969-482A-3097-79FE2E06A304}"/>
              </a:ext>
            </a:extLst>
          </p:cNvPr>
          <p:cNvCxnSpPr>
            <a:cxnSpLocks/>
          </p:cNvCxnSpPr>
          <p:nvPr/>
        </p:nvCxnSpPr>
        <p:spPr>
          <a:xfrm flipV="1">
            <a:off x="3671316" y="2872952"/>
            <a:ext cx="946403" cy="19751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0BFD5B5F-B6C3-FE5B-20EF-71374E6F44F4}"/>
              </a:ext>
            </a:extLst>
          </p:cNvPr>
          <p:cNvCxnSpPr>
            <a:cxnSpLocks/>
          </p:cNvCxnSpPr>
          <p:nvPr/>
        </p:nvCxnSpPr>
        <p:spPr>
          <a:xfrm>
            <a:off x="219456" y="5012648"/>
            <a:ext cx="360273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Conector recto de flecha 28">
            <a:extLst>
              <a:ext uri="{FF2B5EF4-FFF2-40B4-BE49-F238E27FC236}">
                <a16:creationId xmlns:a16="http://schemas.microsoft.com/office/drawing/2014/main" id="{AC84F382-7327-7BC9-6B4F-E549B48CA8CD}"/>
              </a:ext>
            </a:extLst>
          </p:cNvPr>
          <p:cNvCxnSpPr>
            <a:cxnSpLocks/>
          </p:cNvCxnSpPr>
          <p:nvPr/>
        </p:nvCxnSpPr>
        <p:spPr>
          <a:xfrm flipV="1">
            <a:off x="3831336" y="4322621"/>
            <a:ext cx="786383" cy="69002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1" name="Conector recto 30">
            <a:extLst>
              <a:ext uri="{FF2B5EF4-FFF2-40B4-BE49-F238E27FC236}">
                <a16:creationId xmlns:a16="http://schemas.microsoft.com/office/drawing/2014/main" id="{20D497D1-E6D1-9D06-8DCE-CEBB94765644}"/>
              </a:ext>
            </a:extLst>
          </p:cNvPr>
          <p:cNvCxnSpPr/>
          <p:nvPr/>
        </p:nvCxnSpPr>
        <p:spPr>
          <a:xfrm>
            <a:off x="219456" y="5174332"/>
            <a:ext cx="370332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33" name="Conector recto de flecha 32">
            <a:extLst>
              <a:ext uri="{FF2B5EF4-FFF2-40B4-BE49-F238E27FC236}">
                <a16:creationId xmlns:a16="http://schemas.microsoft.com/office/drawing/2014/main" id="{18C8444C-F97E-D7ED-887E-C1A8220DD9FE}"/>
              </a:ext>
            </a:extLst>
          </p:cNvPr>
          <p:cNvCxnSpPr>
            <a:cxnSpLocks/>
          </p:cNvCxnSpPr>
          <p:nvPr/>
        </p:nvCxnSpPr>
        <p:spPr>
          <a:xfrm flipV="1">
            <a:off x="3931920" y="4902615"/>
            <a:ext cx="685799" cy="2685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0" name="CuadroTexto 39">
            <a:extLst>
              <a:ext uri="{FF2B5EF4-FFF2-40B4-BE49-F238E27FC236}">
                <a16:creationId xmlns:a16="http://schemas.microsoft.com/office/drawing/2014/main" id="{53DFEF56-23BB-5005-DE97-8BDDEC8FF48F}"/>
              </a:ext>
            </a:extLst>
          </p:cNvPr>
          <p:cNvSpPr txBox="1"/>
          <p:nvPr/>
        </p:nvSpPr>
        <p:spPr>
          <a:xfrm>
            <a:off x="228600" y="5624942"/>
            <a:ext cx="9390888" cy="461665"/>
          </a:xfrm>
          <a:prstGeom prst="rect">
            <a:avLst/>
          </a:prstGeom>
          <a:solidFill>
            <a:schemeClr val="accent3">
              <a:alpha val="50000"/>
            </a:schemeClr>
          </a:solidFill>
          <a:ln>
            <a:noFill/>
          </a:ln>
          <a:effectLst>
            <a:softEdge rad="31750"/>
          </a:effectLst>
        </p:spPr>
        <p:style>
          <a:lnRef idx="0">
            <a:scrgbClr r="0" g="0" b="0"/>
          </a:lnRef>
          <a:fillRef idx="0">
            <a:scrgbClr r="0" g="0" b="0"/>
          </a:fillRef>
          <a:effectRef idx="0">
            <a:scrgbClr r="0" g="0" b="0"/>
          </a:effectRef>
          <a:fontRef idx="minor">
            <a:schemeClr val="lt1"/>
          </a:fontRef>
        </p:style>
        <p:txBody>
          <a:bodyPr wrap="square">
            <a:spAutoFit/>
          </a:bodyPr>
          <a:lstStyle/>
          <a:p>
            <a:r>
              <a:rPr lang="es-ES" sz="1200" b="1" dirty="0">
                <a:solidFill>
                  <a:schemeClr val="tx1"/>
                </a:solidFill>
              </a:rPr>
              <a:t>        El intercambio WebSocket no puede ser emulado</a:t>
            </a:r>
          </a:p>
          <a:p>
            <a:r>
              <a:rPr lang="es-ES" sz="1200" dirty="0">
                <a:solidFill>
                  <a:schemeClr val="tx1"/>
                </a:solidFill>
              </a:rPr>
              <a:t>No podemos usar </a:t>
            </a:r>
            <a:r>
              <a:rPr lang="es-ES" sz="1200" dirty="0" err="1">
                <a:solidFill>
                  <a:schemeClr val="tx1"/>
                </a:solidFill>
              </a:rPr>
              <a:t>XMLHttpRequest</a:t>
            </a:r>
            <a:r>
              <a:rPr lang="es-ES" sz="1200" dirty="0">
                <a:solidFill>
                  <a:schemeClr val="tx1"/>
                </a:solidFill>
              </a:rPr>
              <a:t> o </a:t>
            </a:r>
            <a:r>
              <a:rPr lang="es-ES" sz="1200" dirty="0" err="1">
                <a:solidFill>
                  <a:schemeClr val="tx1"/>
                </a:solidFill>
              </a:rPr>
              <a:t>fetch</a:t>
            </a:r>
            <a:r>
              <a:rPr lang="es-ES" sz="1200" dirty="0">
                <a:solidFill>
                  <a:schemeClr val="tx1"/>
                </a:solidFill>
              </a:rPr>
              <a:t> para hacer este tipo de peticiones HTTP, porque JavaScript no tiene permitido establecer esas cabeceras.</a:t>
            </a:r>
          </a:p>
        </p:txBody>
      </p:sp>
      <p:pic>
        <p:nvPicPr>
          <p:cNvPr id="10246" name="Picture 6" descr="diseño de icono de signo de información 9341419 PNG">
            <a:extLst>
              <a:ext uri="{FF2B5EF4-FFF2-40B4-BE49-F238E27FC236}">
                <a16:creationId xmlns:a16="http://schemas.microsoft.com/office/drawing/2014/main" id="{C71A2B94-0F8F-4A1B-C7F9-05BCD75B0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 y="5661518"/>
            <a:ext cx="188946" cy="1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30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C190FE3-2B39-835F-627C-86D9BBC5246C}"/>
              </a:ext>
            </a:extLst>
          </p:cNvPr>
          <p:cNvSpPr>
            <a:spLocks noGrp="1"/>
          </p:cNvSpPr>
          <p:nvPr>
            <p:ph type="sldNum" sz="quarter" idx="12"/>
          </p:nvPr>
        </p:nvSpPr>
        <p:spPr/>
        <p:txBody>
          <a:bodyPr/>
          <a:lstStyle/>
          <a:p>
            <a:fld id="{9A396ACE-1A63-459D-82B4-27C23849521D}" type="slidenum">
              <a:rPr lang="es-ES" smtClean="0"/>
              <a:t>31</a:t>
            </a:fld>
            <a:endParaRPr lang="es-ES"/>
          </a:p>
        </p:txBody>
      </p:sp>
      <p:pic>
        <p:nvPicPr>
          <p:cNvPr id="5" name="Imagen 4">
            <a:extLst>
              <a:ext uri="{FF2B5EF4-FFF2-40B4-BE49-F238E27FC236}">
                <a16:creationId xmlns:a16="http://schemas.microsoft.com/office/drawing/2014/main" id="{80744B09-2B66-AFD1-CCA3-9599E5C9226C}"/>
              </a:ext>
            </a:extLst>
          </p:cNvPr>
          <p:cNvPicPr>
            <a:picLocks noChangeAspect="1"/>
          </p:cNvPicPr>
          <p:nvPr/>
        </p:nvPicPr>
        <p:blipFill rotWithShape="1">
          <a:blip r:embed="rId3"/>
          <a:srcRect t="28057" r="46552" b="39916"/>
          <a:stretch/>
        </p:blipFill>
        <p:spPr>
          <a:xfrm>
            <a:off x="1146187" y="1227394"/>
            <a:ext cx="7093461" cy="2598545"/>
          </a:xfrm>
          <a:prstGeom prst="rect">
            <a:avLst/>
          </a:prstGeom>
        </p:spPr>
      </p:pic>
      <p:sp>
        <p:nvSpPr>
          <p:cNvPr id="6" name="CuadroTexto 5">
            <a:extLst>
              <a:ext uri="{FF2B5EF4-FFF2-40B4-BE49-F238E27FC236}">
                <a16:creationId xmlns:a16="http://schemas.microsoft.com/office/drawing/2014/main" id="{CD30C290-1E21-D801-AE09-7A2A2DFEF12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CuadroTexto 9">
            <a:extLst>
              <a:ext uri="{FF2B5EF4-FFF2-40B4-BE49-F238E27FC236}">
                <a16:creationId xmlns:a16="http://schemas.microsoft.com/office/drawing/2014/main" id="{44EDFD07-1306-FF0A-00B7-C368F9B71F30}"/>
              </a:ext>
            </a:extLst>
          </p:cNvPr>
          <p:cNvSpPr txBox="1"/>
          <p:nvPr/>
        </p:nvSpPr>
        <p:spPr>
          <a:xfrm>
            <a:off x="414527" y="4170202"/>
            <a:ext cx="9140953" cy="1477328"/>
          </a:xfrm>
          <a:prstGeom prst="rect">
            <a:avLst/>
          </a:prstGeom>
          <a:noFill/>
        </p:spPr>
        <p:txBody>
          <a:bodyPr wrap="square">
            <a:spAutoFit/>
          </a:bodyPr>
          <a:lstStyle/>
          <a:p>
            <a:pPr marL="285750" indent="-285750" algn="just">
              <a:buFont typeface="Arial" panose="020B0604020202020204" pitchFamily="34" charset="0"/>
              <a:buChar char="•"/>
            </a:pPr>
            <a:r>
              <a:rPr lang="es-ES" dirty="0"/>
              <a:t>Si el servidor concede el cambio a WebSocket, envía como respuesta el </a:t>
            </a:r>
            <a:r>
              <a:rPr lang="es-ES" b="1" dirty="0"/>
              <a:t>código 101</a:t>
            </a:r>
            <a:r>
              <a:rPr lang="es-ES" dirty="0"/>
              <a:t>.</a:t>
            </a:r>
          </a:p>
          <a:p>
            <a:pPr marL="285750" indent="-285750" algn="just">
              <a:buFont typeface="Arial" panose="020B0604020202020204" pitchFamily="34" charset="0"/>
              <a:buChar char="•"/>
            </a:pPr>
            <a:r>
              <a:rPr lang="es-ES" dirty="0"/>
              <a:t>Aquí </a:t>
            </a:r>
            <a:r>
              <a:rPr lang="es-ES" b="1" i="1" dirty="0" err="1"/>
              <a:t>Sec</a:t>
            </a:r>
            <a:r>
              <a:rPr lang="es-ES" b="1" i="1" dirty="0"/>
              <a:t>-WebSocket-</a:t>
            </a:r>
            <a:r>
              <a:rPr lang="es-ES" b="1" i="1" dirty="0" err="1"/>
              <a:t>Accept</a:t>
            </a:r>
            <a:r>
              <a:rPr lang="es-ES" dirty="0"/>
              <a:t> es </a:t>
            </a:r>
            <a:r>
              <a:rPr lang="es-ES" b="1" i="1" dirty="0" err="1"/>
              <a:t>Sec</a:t>
            </a:r>
            <a:r>
              <a:rPr lang="es-ES" b="1" i="1" dirty="0"/>
              <a:t>-WebSocket-Key</a:t>
            </a:r>
            <a:r>
              <a:rPr lang="es-ES" dirty="0"/>
              <a:t>, recodificado usando un algoritmo especial. Al verlo, el navegador entiende que el servidor realmente soporta el protocolo WebSocket.</a:t>
            </a:r>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715441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13646B-AB6B-A6DC-1D32-D1EFCF269EA8}"/>
              </a:ext>
            </a:extLst>
          </p:cNvPr>
          <p:cNvSpPr>
            <a:spLocks noGrp="1"/>
          </p:cNvSpPr>
          <p:nvPr>
            <p:ph type="sldNum" sz="quarter" idx="12"/>
          </p:nvPr>
        </p:nvSpPr>
        <p:spPr/>
        <p:txBody>
          <a:bodyPr/>
          <a:lstStyle/>
          <a:p>
            <a:fld id="{9A396ACE-1A63-459D-82B4-27C23849521D}" type="slidenum">
              <a:rPr lang="es-ES" smtClean="0"/>
              <a:t>32</a:t>
            </a:fld>
            <a:endParaRPr lang="es-ES"/>
          </a:p>
        </p:txBody>
      </p:sp>
      <p:pic>
        <p:nvPicPr>
          <p:cNvPr id="6" name="Imagen 5">
            <a:extLst>
              <a:ext uri="{FF2B5EF4-FFF2-40B4-BE49-F238E27FC236}">
                <a16:creationId xmlns:a16="http://schemas.microsoft.com/office/drawing/2014/main" id="{EA5EC595-428D-C30E-501A-3A5D74110BD5}"/>
              </a:ext>
            </a:extLst>
          </p:cNvPr>
          <p:cNvPicPr>
            <a:picLocks noChangeAspect="1"/>
          </p:cNvPicPr>
          <p:nvPr/>
        </p:nvPicPr>
        <p:blipFill>
          <a:blip r:embed="rId3"/>
          <a:stretch>
            <a:fillRect/>
          </a:stretch>
        </p:blipFill>
        <p:spPr>
          <a:xfrm>
            <a:off x="144656" y="1761153"/>
            <a:ext cx="9613298" cy="3335694"/>
          </a:xfrm>
          <a:prstGeom prst="rect">
            <a:avLst/>
          </a:prstGeom>
        </p:spPr>
      </p:pic>
      <p:sp>
        <p:nvSpPr>
          <p:cNvPr id="7" name="Rectángulo 6">
            <a:extLst>
              <a:ext uri="{FF2B5EF4-FFF2-40B4-BE49-F238E27FC236}">
                <a16:creationId xmlns:a16="http://schemas.microsoft.com/office/drawing/2014/main" id="{B58EFF64-7561-EB88-EE15-D74C4CAFDAC9}"/>
              </a:ext>
            </a:extLst>
          </p:cNvPr>
          <p:cNvSpPr/>
          <p:nvPr/>
        </p:nvSpPr>
        <p:spPr>
          <a:xfrm>
            <a:off x="7955281" y="1999692"/>
            <a:ext cx="1802674" cy="50496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noFill/>
            </a:endParaRPr>
          </a:p>
        </p:txBody>
      </p:sp>
      <p:sp>
        <p:nvSpPr>
          <p:cNvPr id="8" name="CuadroTexto 7">
            <a:extLst>
              <a:ext uri="{FF2B5EF4-FFF2-40B4-BE49-F238E27FC236}">
                <a16:creationId xmlns:a16="http://schemas.microsoft.com/office/drawing/2014/main" id="{8BAC5D9E-FD93-B23E-FF39-47ECE8CFB779}"/>
              </a:ext>
            </a:extLst>
          </p:cNvPr>
          <p:cNvSpPr txBox="1"/>
          <p:nvPr/>
        </p:nvSpPr>
        <p:spPr>
          <a:xfrm>
            <a:off x="144656" y="1329348"/>
            <a:ext cx="6600700" cy="369332"/>
          </a:xfrm>
          <a:prstGeom prst="rect">
            <a:avLst/>
          </a:prstGeom>
          <a:noFill/>
        </p:spPr>
        <p:txBody>
          <a:bodyPr wrap="square" rtlCol="0">
            <a:spAutoFit/>
          </a:bodyPr>
          <a:lstStyle/>
          <a:p>
            <a:pPr marL="285750" indent="-285750">
              <a:buFont typeface="Arial" panose="020B0604020202020204" pitchFamily="34" charset="0"/>
              <a:buChar char="•"/>
            </a:pPr>
            <a:r>
              <a:rPr lang="es-ES" dirty="0"/>
              <a:t>El </a:t>
            </a:r>
            <a:r>
              <a:rPr lang="es-ES" b="1" dirty="0">
                <a:solidFill>
                  <a:schemeClr val="accent6"/>
                </a:solidFill>
              </a:rPr>
              <a:t>98%</a:t>
            </a:r>
            <a:r>
              <a:rPr lang="es-ES" dirty="0"/>
              <a:t> de los navegadores son compatibles con WebSocket</a:t>
            </a:r>
          </a:p>
        </p:txBody>
      </p:sp>
      <p:sp>
        <p:nvSpPr>
          <p:cNvPr id="2" name="CuadroTexto 1">
            <a:extLst>
              <a:ext uri="{FF2B5EF4-FFF2-40B4-BE49-F238E27FC236}">
                <a16:creationId xmlns:a16="http://schemas.microsoft.com/office/drawing/2014/main" id="{89B2DD20-81C9-3166-45DF-9C657606917D}"/>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Compatibilidad</a:t>
            </a:r>
            <a:endParaRPr lang="es-ES" sz="3200" b="1" dirty="0">
              <a:ln w="22225">
                <a:solidFill>
                  <a:schemeClr val="accent2"/>
                </a:solidFill>
                <a:prstDash val="solid"/>
              </a:ln>
              <a:solidFill>
                <a:schemeClr val="accent2">
                  <a:lumMod val="40000"/>
                  <a:lumOff val="60000"/>
                </a:schemeClr>
              </a:solidFill>
              <a:latin typeface="+mj-lt"/>
            </a:endParaRPr>
          </a:p>
        </p:txBody>
      </p:sp>
    </p:spTree>
    <p:extLst>
      <p:ext uri="{BB962C8B-B14F-4D97-AF65-F5344CB8AC3E}">
        <p14:creationId xmlns:p14="http://schemas.microsoft.com/office/powerpoint/2010/main" val="2482942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5CDA317-0740-F31A-7B16-0AD4D59A1A6B}"/>
              </a:ext>
            </a:extLst>
          </p:cNvPr>
          <p:cNvSpPr>
            <a:spLocks noGrp="1"/>
          </p:cNvSpPr>
          <p:nvPr>
            <p:ph type="sldNum" sz="quarter" idx="12"/>
          </p:nvPr>
        </p:nvSpPr>
        <p:spPr/>
        <p:txBody>
          <a:bodyPr/>
          <a:lstStyle/>
          <a:p>
            <a:fld id="{9A396ACE-1A63-459D-82B4-27C23849521D}" type="slidenum">
              <a:rPr lang="es-ES" smtClean="0"/>
              <a:t>33</a:t>
            </a:fld>
            <a:endParaRPr lang="es-ES"/>
          </a:p>
        </p:txBody>
      </p:sp>
      <p:sp>
        <p:nvSpPr>
          <p:cNvPr id="5" name="CuadroTexto 4">
            <a:extLst>
              <a:ext uri="{FF2B5EF4-FFF2-40B4-BE49-F238E27FC236}">
                <a16:creationId xmlns:a16="http://schemas.microsoft.com/office/drawing/2014/main" id="{1D93F3D9-3041-E147-D68F-F9673EC8BA22}"/>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Librerías</a:t>
            </a:r>
          </a:p>
        </p:txBody>
      </p:sp>
      <p:sp>
        <p:nvSpPr>
          <p:cNvPr id="9" name="CuadroTexto 8">
            <a:extLst>
              <a:ext uri="{FF2B5EF4-FFF2-40B4-BE49-F238E27FC236}">
                <a16:creationId xmlns:a16="http://schemas.microsoft.com/office/drawing/2014/main" id="{7A32B6DA-30AC-12AE-C8CE-582D981F84E0}"/>
              </a:ext>
            </a:extLst>
          </p:cNvPr>
          <p:cNvSpPr txBox="1"/>
          <p:nvPr/>
        </p:nvSpPr>
        <p:spPr>
          <a:xfrm>
            <a:off x="144656" y="1036403"/>
            <a:ext cx="9336228" cy="4093428"/>
          </a:xfrm>
          <a:prstGeom prst="rect">
            <a:avLst/>
          </a:prstGeom>
          <a:noFill/>
        </p:spPr>
        <p:txBody>
          <a:bodyPr wrap="square">
            <a:spAutoFit/>
          </a:bodyPr>
          <a:lstStyle/>
          <a:p>
            <a:pPr algn="just">
              <a:spcBef>
                <a:spcPts val="600"/>
              </a:spcBef>
              <a:spcAft>
                <a:spcPts val="600"/>
              </a:spcAft>
            </a:pPr>
            <a:r>
              <a:rPr lang="es-ES" dirty="0"/>
              <a:t>A la hora de elegir una librería de </a:t>
            </a:r>
            <a:r>
              <a:rPr lang="es-ES" dirty="0" err="1"/>
              <a:t>WebSockets</a:t>
            </a:r>
            <a:r>
              <a:rPr lang="es-ES" dirty="0"/>
              <a:t>, hay que tener en cuenta los siguientes factores:</a:t>
            </a:r>
          </a:p>
          <a:p>
            <a:pPr lvl="1" algn="just">
              <a:spcBef>
                <a:spcPts val="600"/>
              </a:spcBef>
              <a:spcAft>
                <a:spcPts val="600"/>
              </a:spcAft>
            </a:pPr>
            <a:r>
              <a:rPr lang="es-ES" b="1" dirty="0"/>
              <a:t>Las características que necesitas</a:t>
            </a:r>
            <a:r>
              <a:rPr lang="es-ES" dirty="0"/>
              <a:t>: </a:t>
            </a:r>
          </a:p>
          <a:p>
            <a:pPr lvl="1" algn="just">
              <a:spcBef>
                <a:spcPts val="600"/>
              </a:spcBef>
              <a:spcAft>
                <a:spcPts val="600"/>
              </a:spcAft>
            </a:pPr>
            <a:r>
              <a:rPr lang="es-ES" dirty="0"/>
              <a:t>¿Necesitas un conjunto de características completo, incluyendo eventos, sockets de grupo y de difusión, y soporte para múltiples protocolos? ¿O necesitas una librería sencilla y flexible?</a:t>
            </a:r>
          </a:p>
          <a:p>
            <a:pPr lvl="1" algn="just">
              <a:spcBef>
                <a:spcPts val="600"/>
              </a:spcBef>
              <a:spcAft>
                <a:spcPts val="600"/>
              </a:spcAft>
            </a:pPr>
            <a:r>
              <a:rPr lang="es-ES" b="1" dirty="0"/>
              <a:t>El rendimiento: </a:t>
            </a:r>
          </a:p>
          <a:p>
            <a:pPr lvl="1" algn="just">
              <a:spcBef>
                <a:spcPts val="600"/>
              </a:spcBef>
              <a:spcAft>
                <a:spcPts val="600"/>
              </a:spcAft>
            </a:pPr>
            <a:r>
              <a:rPr lang="es-ES" dirty="0"/>
              <a:t>¿Necesitas una librería que proporcione un alto rendimiento?</a:t>
            </a:r>
          </a:p>
          <a:p>
            <a:pPr lvl="1" algn="just">
              <a:spcBef>
                <a:spcPts val="600"/>
              </a:spcBef>
              <a:spcAft>
                <a:spcPts val="600"/>
              </a:spcAft>
            </a:pPr>
            <a:r>
              <a:rPr lang="es-ES" b="1" dirty="0"/>
              <a:t>La facilidad de uso: </a:t>
            </a:r>
          </a:p>
          <a:p>
            <a:pPr lvl="1" algn="just">
              <a:spcBef>
                <a:spcPts val="600"/>
              </a:spcBef>
              <a:spcAft>
                <a:spcPts val="600"/>
              </a:spcAft>
            </a:pPr>
            <a:r>
              <a:rPr lang="es-ES" dirty="0"/>
              <a:t>¿Quieres una librería que sea fácil de usar?</a:t>
            </a:r>
          </a:p>
          <a:p>
            <a:pPr lvl="1" algn="just">
              <a:spcBef>
                <a:spcPts val="600"/>
              </a:spcBef>
              <a:spcAft>
                <a:spcPts val="600"/>
              </a:spcAft>
            </a:pPr>
            <a:r>
              <a:rPr lang="es-ES" b="1" dirty="0"/>
              <a:t>La compatibilidad: </a:t>
            </a:r>
          </a:p>
          <a:p>
            <a:pPr lvl="1" algn="just">
              <a:spcBef>
                <a:spcPts val="600"/>
              </a:spcBef>
              <a:spcAft>
                <a:spcPts val="600"/>
              </a:spcAft>
            </a:pPr>
            <a:r>
              <a:rPr lang="es-ES" dirty="0"/>
              <a:t>¿La librería es compatible con tu plataforma y lenguaje de programación?</a:t>
            </a:r>
          </a:p>
        </p:txBody>
      </p:sp>
      <p:pic>
        <p:nvPicPr>
          <p:cNvPr id="17418" name="Picture 10" descr="Diseño PNG Y SVG De Hombre De Dibujos Animados Pensando Para Camisetas">
            <a:extLst>
              <a:ext uri="{FF2B5EF4-FFF2-40B4-BE49-F238E27FC236}">
                <a16:creationId xmlns:a16="http://schemas.microsoft.com/office/drawing/2014/main" id="{F30312FA-5A52-A7EE-47D7-E986717CD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290" y="4622860"/>
            <a:ext cx="1916054" cy="191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43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F849B9-A78F-3E19-80A9-65580B299730}"/>
              </a:ext>
            </a:extLst>
          </p:cNvPr>
          <p:cNvSpPr>
            <a:spLocks noGrp="1"/>
          </p:cNvSpPr>
          <p:nvPr>
            <p:ph type="sldNum" sz="quarter" idx="12"/>
          </p:nvPr>
        </p:nvSpPr>
        <p:spPr/>
        <p:txBody>
          <a:bodyPr/>
          <a:lstStyle/>
          <a:p>
            <a:fld id="{9A396ACE-1A63-459D-82B4-27C23849521D}" type="slidenum">
              <a:rPr lang="es-ES" smtClean="0"/>
              <a:t>34</a:t>
            </a:fld>
            <a:endParaRPr lang="es-ES"/>
          </a:p>
        </p:txBody>
      </p:sp>
      <p:sp>
        <p:nvSpPr>
          <p:cNvPr id="5" name="CuadroTexto 4">
            <a:extLst>
              <a:ext uri="{FF2B5EF4-FFF2-40B4-BE49-F238E27FC236}">
                <a16:creationId xmlns:a16="http://schemas.microsoft.com/office/drawing/2014/main" id="{351C8F61-38D4-7865-21C4-03C599964DAC}"/>
              </a:ext>
            </a:extLst>
          </p:cNvPr>
          <p:cNvSpPr txBox="1"/>
          <p:nvPr/>
        </p:nvSpPr>
        <p:spPr>
          <a:xfrm>
            <a:off x="2880360" y="1438846"/>
            <a:ext cx="6651669" cy="2246769"/>
          </a:xfrm>
          <a:prstGeom prst="rect">
            <a:avLst/>
          </a:prstGeom>
          <a:noFill/>
        </p:spPr>
        <p:txBody>
          <a:bodyPr wrap="square">
            <a:spAutoFit/>
          </a:bodyPr>
          <a:lstStyle/>
          <a:p>
            <a:r>
              <a:rPr lang="es-ES" sz="1400" dirty="0"/>
              <a:t>Nombre proyecto</a:t>
            </a:r>
            <a:r>
              <a:rPr lang="es-ES" sz="1400" b="1" dirty="0"/>
              <a:t>: </a:t>
            </a:r>
            <a:r>
              <a:rPr lang="es-ES" sz="1400" b="1" dirty="0" err="1"/>
              <a:t>vue_websocket</a:t>
            </a:r>
            <a:endParaRPr lang="es-ES" sz="1400" b="1" dirty="0"/>
          </a:p>
          <a:p>
            <a:r>
              <a:rPr lang="es-ES" sz="1400" dirty="0" err="1"/>
              <a:t>FrontEnd</a:t>
            </a:r>
            <a:r>
              <a:rPr lang="es-ES" sz="1400" dirty="0"/>
              <a:t>: </a:t>
            </a:r>
            <a:r>
              <a:rPr lang="es-ES" sz="1400" b="1" dirty="0"/>
              <a:t>Vue 3</a:t>
            </a:r>
          </a:p>
          <a:p>
            <a:r>
              <a:rPr lang="es-ES" sz="1400" dirty="0" err="1"/>
              <a:t>BackEnd</a:t>
            </a:r>
            <a:r>
              <a:rPr lang="es-ES" sz="1400" dirty="0"/>
              <a:t>: </a:t>
            </a:r>
            <a:r>
              <a:rPr lang="es-ES" sz="1400" b="1" dirty="0"/>
              <a:t>Express</a:t>
            </a:r>
          </a:p>
          <a:p>
            <a:endParaRPr lang="es-ES" sz="1400" b="1" dirty="0"/>
          </a:p>
          <a:p>
            <a:r>
              <a:rPr lang="es-ES" sz="1400" dirty="0"/>
              <a:t>Ruta: C:\Proyectos\Curso_Comunicación_Tiempo_Real\vue_websocket</a:t>
            </a:r>
          </a:p>
          <a:p>
            <a:r>
              <a:rPr lang="es-ES" sz="1400" dirty="0"/>
              <a:t>Arrancamos el </a:t>
            </a:r>
            <a:r>
              <a:rPr lang="es-ES" sz="1400" dirty="0" err="1"/>
              <a:t>frontend</a:t>
            </a:r>
            <a:r>
              <a:rPr lang="es-ES" sz="1400" dirty="0"/>
              <a:t>: </a:t>
            </a:r>
            <a:r>
              <a:rPr lang="es-ES" sz="1400" b="1" dirty="0" err="1"/>
              <a:t>npm</a:t>
            </a:r>
            <a:r>
              <a:rPr lang="es-ES" sz="1400" b="1" dirty="0"/>
              <a:t> run </a:t>
            </a:r>
            <a:r>
              <a:rPr lang="es-ES" sz="1400" b="1" dirty="0" err="1"/>
              <a:t>start</a:t>
            </a:r>
            <a:endParaRPr lang="es-ES" sz="1400" b="1" dirty="0"/>
          </a:p>
          <a:p>
            <a:endParaRPr lang="es-ES" sz="1400" b="1" dirty="0"/>
          </a:p>
          <a:p>
            <a:r>
              <a:rPr lang="es-ES" sz="1400" dirty="0"/>
              <a:t>Ruta: C:\Proyectos\Curso_Comunicación_Tiempo_Real\vue_websocket\server</a:t>
            </a:r>
          </a:p>
          <a:p>
            <a:r>
              <a:rPr lang="es-ES" sz="1400" dirty="0"/>
              <a:t>Arrancamos el </a:t>
            </a:r>
            <a:r>
              <a:rPr lang="es-ES" sz="1400" dirty="0" err="1"/>
              <a:t>backend</a:t>
            </a:r>
            <a:r>
              <a:rPr lang="es-ES" sz="1400" dirty="0"/>
              <a:t>: </a:t>
            </a:r>
            <a:r>
              <a:rPr lang="es-ES" sz="1400" b="1" dirty="0" err="1"/>
              <a:t>nodemon</a:t>
            </a:r>
            <a:r>
              <a:rPr lang="es-ES" sz="1400" b="1" dirty="0"/>
              <a:t> server.js</a:t>
            </a:r>
          </a:p>
          <a:p>
            <a:endParaRPr lang="es-ES" sz="1400" b="1" dirty="0"/>
          </a:p>
        </p:txBody>
      </p:sp>
      <p:sp>
        <p:nvSpPr>
          <p:cNvPr id="6" name="CuadroTexto 5">
            <a:extLst>
              <a:ext uri="{FF2B5EF4-FFF2-40B4-BE49-F238E27FC236}">
                <a16:creationId xmlns:a16="http://schemas.microsoft.com/office/drawing/2014/main" id="{210349C3-9CB6-9116-4FE3-0D821409CF1F}"/>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pic>
        <p:nvPicPr>
          <p:cNvPr id="7" name="Imagen 6">
            <a:extLst>
              <a:ext uri="{FF2B5EF4-FFF2-40B4-BE49-F238E27FC236}">
                <a16:creationId xmlns:a16="http://schemas.microsoft.com/office/drawing/2014/main" id="{8DBC07EC-BFCE-7E93-EC86-57D0E003AFCF}"/>
              </a:ext>
            </a:extLst>
          </p:cNvPr>
          <p:cNvPicPr>
            <a:picLocks noChangeAspect="1"/>
          </p:cNvPicPr>
          <p:nvPr/>
        </p:nvPicPr>
        <p:blipFill>
          <a:blip r:embed="rId2"/>
          <a:stretch>
            <a:fillRect/>
          </a:stretch>
        </p:blipFill>
        <p:spPr>
          <a:xfrm>
            <a:off x="373971" y="1438846"/>
            <a:ext cx="2400300" cy="3267075"/>
          </a:xfrm>
          <a:prstGeom prst="rect">
            <a:avLst/>
          </a:prstGeom>
        </p:spPr>
      </p:pic>
      <p:sp>
        <p:nvSpPr>
          <p:cNvPr id="8" name="CuadroTexto 7">
            <a:extLst>
              <a:ext uri="{FF2B5EF4-FFF2-40B4-BE49-F238E27FC236}">
                <a16:creationId xmlns:a16="http://schemas.microsoft.com/office/drawing/2014/main" id="{F82F892E-2951-5FD0-7490-78EB655688E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483515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A1D4A60-E4E0-8AFB-5E50-EAD562071A21}"/>
              </a:ext>
            </a:extLst>
          </p:cNvPr>
          <p:cNvSpPr>
            <a:spLocks noGrp="1"/>
          </p:cNvSpPr>
          <p:nvPr>
            <p:ph type="sldNum" sz="quarter" idx="12"/>
          </p:nvPr>
        </p:nvSpPr>
        <p:spPr/>
        <p:txBody>
          <a:bodyPr/>
          <a:lstStyle/>
          <a:p>
            <a:fld id="{9A396ACE-1A63-459D-82B4-27C23849521D}" type="slidenum">
              <a:rPr lang="es-ES" smtClean="0"/>
              <a:t>35</a:t>
            </a:fld>
            <a:endParaRPr lang="es-ES"/>
          </a:p>
        </p:txBody>
      </p:sp>
      <p:sp>
        <p:nvSpPr>
          <p:cNvPr id="5" name="CuadroTexto 4">
            <a:extLst>
              <a:ext uri="{FF2B5EF4-FFF2-40B4-BE49-F238E27FC236}">
                <a16:creationId xmlns:a16="http://schemas.microsoft.com/office/drawing/2014/main" id="{D46EE364-5520-62D3-F976-43129EE39BD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1157615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F3AADED-6578-FB86-4C62-1DF0C1CD7226}"/>
              </a:ext>
            </a:extLst>
          </p:cNvPr>
          <p:cNvSpPr>
            <a:spLocks noGrp="1"/>
          </p:cNvSpPr>
          <p:nvPr>
            <p:ph type="sldNum" sz="quarter" idx="12"/>
          </p:nvPr>
        </p:nvSpPr>
        <p:spPr/>
        <p:txBody>
          <a:bodyPr/>
          <a:lstStyle/>
          <a:p>
            <a:fld id="{9A396ACE-1A63-459D-82B4-27C23849521D}" type="slidenum">
              <a:rPr lang="es-ES" smtClean="0"/>
              <a:t>36</a:t>
            </a:fld>
            <a:endParaRPr lang="es-ES"/>
          </a:p>
        </p:txBody>
      </p:sp>
      <p:sp>
        <p:nvSpPr>
          <p:cNvPr id="5" name="CuadroTexto 4">
            <a:extLst>
              <a:ext uri="{FF2B5EF4-FFF2-40B4-BE49-F238E27FC236}">
                <a16:creationId xmlns:a16="http://schemas.microsoft.com/office/drawing/2014/main" id="{967CA1F4-73ED-B447-E841-78E42F16702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2341919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A32BD84-3ADB-0654-F703-F12478EEC5C0}"/>
              </a:ext>
            </a:extLst>
          </p:cNvPr>
          <p:cNvSpPr>
            <a:spLocks noGrp="1"/>
          </p:cNvSpPr>
          <p:nvPr>
            <p:ph type="sldNum" sz="quarter" idx="12"/>
          </p:nvPr>
        </p:nvSpPr>
        <p:spPr/>
        <p:txBody>
          <a:bodyPr/>
          <a:lstStyle/>
          <a:p>
            <a:fld id="{9A396ACE-1A63-459D-82B4-27C23849521D}" type="slidenum">
              <a:rPr lang="es-ES" smtClean="0"/>
              <a:t>37</a:t>
            </a:fld>
            <a:endParaRPr lang="es-ES"/>
          </a:p>
        </p:txBody>
      </p:sp>
    </p:spTree>
    <p:extLst>
      <p:ext uri="{BB962C8B-B14F-4D97-AF65-F5344CB8AC3E}">
        <p14:creationId xmlns:p14="http://schemas.microsoft.com/office/powerpoint/2010/main" val="3326653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8924FF-B06F-1183-5977-B0C0A744CF6F}"/>
              </a:ext>
            </a:extLst>
          </p:cNvPr>
          <p:cNvSpPr>
            <a:spLocks noGrp="1"/>
          </p:cNvSpPr>
          <p:nvPr>
            <p:ph type="sldNum" sz="quarter" idx="12"/>
          </p:nvPr>
        </p:nvSpPr>
        <p:spPr/>
        <p:txBody>
          <a:bodyPr/>
          <a:lstStyle/>
          <a:p>
            <a:fld id="{9A396ACE-1A63-459D-82B4-27C23849521D}" type="slidenum">
              <a:rPr lang="es-ES" smtClean="0"/>
              <a:t>38</a:t>
            </a:fld>
            <a:endParaRPr lang="es-ES"/>
          </a:p>
        </p:txBody>
      </p:sp>
      <p:sp>
        <p:nvSpPr>
          <p:cNvPr id="5" name="CuadroTexto 4">
            <a:extLst>
              <a:ext uri="{FF2B5EF4-FFF2-40B4-BE49-F238E27FC236}">
                <a16:creationId xmlns:a16="http://schemas.microsoft.com/office/drawing/2014/main" id="{5FFC1D19-C1F8-AA5F-19B6-B6EAEFB6ACCC}"/>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658034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B821687-B0B7-33C8-4F39-4651ED3C8EC3}"/>
              </a:ext>
            </a:extLst>
          </p:cNvPr>
          <p:cNvSpPr>
            <a:spLocks noGrp="1"/>
          </p:cNvSpPr>
          <p:nvPr>
            <p:ph type="sldNum" sz="quarter" idx="12"/>
          </p:nvPr>
        </p:nvSpPr>
        <p:spPr/>
        <p:txBody>
          <a:bodyPr/>
          <a:lstStyle/>
          <a:p>
            <a:fld id="{9A396ACE-1A63-459D-82B4-27C23849521D}" type="slidenum">
              <a:rPr lang="es-ES" smtClean="0"/>
              <a:t>39</a:t>
            </a:fld>
            <a:endParaRPr lang="es-ES"/>
          </a:p>
        </p:txBody>
      </p:sp>
    </p:spTree>
    <p:extLst>
      <p:ext uri="{BB962C8B-B14F-4D97-AF65-F5344CB8AC3E}">
        <p14:creationId xmlns:p14="http://schemas.microsoft.com/office/powerpoint/2010/main" val="4145009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B51979-8796-CB65-716A-E1F7E1CF5FC4}"/>
              </a:ext>
            </a:extLst>
          </p:cNvPr>
          <p:cNvSpPr>
            <a:spLocks noGrp="1"/>
          </p:cNvSpPr>
          <p:nvPr>
            <p:ph type="sldNum" sz="quarter" idx="12"/>
          </p:nvPr>
        </p:nvSpPr>
        <p:spPr/>
        <p:txBody>
          <a:bodyPr/>
          <a:lstStyle/>
          <a:p>
            <a:fld id="{9A396ACE-1A63-459D-82B4-27C23849521D}" type="slidenum">
              <a:rPr lang="es-ES" smtClean="0"/>
              <a:t>4</a:t>
            </a:fld>
            <a:endParaRPr lang="es-ES"/>
          </a:p>
        </p:txBody>
      </p:sp>
      <p:sp>
        <p:nvSpPr>
          <p:cNvPr id="7" name="CuadroTexto 6">
            <a:extLst>
              <a:ext uri="{FF2B5EF4-FFF2-40B4-BE49-F238E27FC236}">
                <a16:creationId xmlns:a16="http://schemas.microsoft.com/office/drawing/2014/main" id="{95EDEED5-A712-C176-3D00-8DE8B1C2320C}"/>
              </a:ext>
            </a:extLst>
          </p:cNvPr>
          <p:cNvSpPr txBox="1"/>
          <p:nvPr/>
        </p:nvSpPr>
        <p:spPr>
          <a:xfrm>
            <a:off x="279918" y="1313877"/>
            <a:ext cx="9245920" cy="923330"/>
          </a:xfrm>
          <a:prstGeom prst="rect">
            <a:avLst/>
          </a:prstGeom>
          <a:noFill/>
        </p:spPr>
        <p:txBody>
          <a:bodyPr wrap="square">
            <a:spAutoFit/>
          </a:bodyPr>
          <a:lstStyle/>
          <a:p>
            <a:pPr algn="just"/>
            <a:r>
              <a:rPr lang="es-ES" b="0" i="0" dirty="0">
                <a:effectLst/>
                <a:latin typeface="Google Sans"/>
              </a:rPr>
              <a:t>La comunicación en tiempo real entre cliente y servidor es una tecnología que permite a los clientes y servidores intercambiar datos en tiempo real. Esto significa que los datos se envían y reciben de forma inmediata, sin necesidad de esperar a que se complete una solicitud.</a:t>
            </a:r>
            <a:endParaRPr lang="es-ES" dirty="0"/>
          </a:p>
        </p:txBody>
      </p:sp>
      <p:sp>
        <p:nvSpPr>
          <p:cNvPr id="2" name="CuadroTexto 1">
            <a:extLst>
              <a:ext uri="{FF2B5EF4-FFF2-40B4-BE49-F238E27FC236}">
                <a16:creationId xmlns:a16="http://schemas.microsoft.com/office/drawing/2014/main" id="{B0C6BB34-DDE0-69C7-DAD5-F3A99BDCEAD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8" name="CuadroTexto 7">
            <a:extLst>
              <a:ext uri="{FF2B5EF4-FFF2-40B4-BE49-F238E27FC236}">
                <a16:creationId xmlns:a16="http://schemas.microsoft.com/office/drawing/2014/main" id="{C35C29AD-4A1D-AD3B-B8BF-D2CB80BDFCE5}"/>
              </a:ext>
            </a:extLst>
          </p:cNvPr>
          <p:cNvSpPr txBox="1"/>
          <p:nvPr/>
        </p:nvSpPr>
        <p:spPr>
          <a:xfrm>
            <a:off x="144656" y="944545"/>
            <a:ext cx="2260880" cy="369332"/>
          </a:xfrm>
          <a:prstGeom prst="rect">
            <a:avLst/>
          </a:prstGeom>
          <a:noFill/>
        </p:spPr>
        <p:txBody>
          <a:bodyPr wrap="square" rtlCol="0">
            <a:spAutoFit/>
          </a:bodyPr>
          <a:lstStyle/>
          <a:p>
            <a:r>
              <a:rPr lang="es-ES" b="1" dirty="0"/>
              <a:t>Definición</a:t>
            </a:r>
          </a:p>
        </p:txBody>
      </p:sp>
      <p:sp>
        <p:nvSpPr>
          <p:cNvPr id="9" name="CuadroTexto 8">
            <a:extLst>
              <a:ext uri="{FF2B5EF4-FFF2-40B4-BE49-F238E27FC236}">
                <a16:creationId xmlns:a16="http://schemas.microsoft.com/office/drawing/2014/main" id="{A4F9BBEC-A3ED-C59F-D3C6-1FB8DC66AB8A}"/>
              </a:ext>
            </a:extLst>
          </p:cNvPr>
          <p:cNvSpPr txBox="1"/>
          <p:nvPr/>
        </p:nvSpPr>
        <p:spPr>
          <a:xfrm>
            <a:off x="144655" y="2460454"/>
            <a:ext cx="8190961" cy="369332"/>
          </a:xfrm>
          <a:prstGeom prst="rect">
            <a:avLst/>
          </a:prstGeom>
          <a:noFill/>
        </p:spPr>
        <p:txBody>
          <a:bodyPr wrap="square" rtlCol="0">
            <a:spAutoFit/>
          </a:bodyPr>
          <a:lstStyle/>
          <a:p>
            <a:r>
              <a:rPr lang="es-ES" b="1" dirty="0"/>
              <a:t>El problema: ¿Por qué necesitamos estrategias especiales?</a:t>
            </a:r>
          </a:p>
        </p:txBody>
      </p:sp>
      <p:sp>
        <p:nvSpPr>
          <p:cNvPr id="5" name="Rectángulo: esquinas redondeadas 4">
            <a:extLst>
              <a:ext uri="{FF2B5EF4-FFF2-40B4-BE49-F238E27FC236}">
                <a16:creationId xmlns:a16="http://schemas.microsoft.com/office/drawing/2014/main" id="{9B6E5F48-E659-675F-4C40-30121AAC0A80}"/>
              </a:ext>
            </a:extLst>
          </p:cNvPr>
          <p:cNvSpPr/>
          <p:nvPr/>
        </p:nvSpPr>
        <p:spPr>
          <a:xfrm>
            <a:off x="279918" y="2948990"/>
            <a:ext cx="9245920" cy="293398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6A303F8-FC33-D963-E843-B5759B30FBA4}"/>
              </a:ext>
            </a:extLst>
          </p:cNvPr>
          <p:cNvSpPr txBox="1"/>
          <p:nvPr/>
        </p:nvSpPr>
        <p:spPr>
          <a:xfrm>
            <a:off x="475862" y="3060441"/>
            <a:ext cx="942392" cy="338554"/>
          </a:xfrm>
          <a:prstGeom prst="rect">
            <a:avLst/>
          </a:prstGeom>
          <a:noFill/>
        </p:spPr>
        <p:txBody>
          <a:bodyPr wrap="square" rtlCol="0">
            <a:spAutoFit/>
          </a:bodyPr>
          <a:lstStyle/>
          <a:p>
            <a:r>
              <a:rPr lang="es-ES" sz="1600" b="1" dirty="0"/>
              <a:t>Web</a:t>
            </a:r>
            <a:endParaRPr lang="es-ES" b="1" dirty="0"/>
          </a:p>
        </p:txBody>
      </p:sp>
      <p:pic>
        <p:nvPicPr>
          <p:cNvPr id="10" name="Picture 2" descr="Blog de Dusnic - Tu Blog de marketing digital">
            <a:extLst>
              <a:ext uri="{FF2B5EF4-FFF2-40B4-BE49-F238E27FC236}">
                <a16:creationId xmlns:a16="http://schemas.microsoft.com/office/drawing/2014/main" id="{003A5FFA-7703-7836-0C53-8273373566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67" t="9611" r="17511" b="8537"/>
          <a:stretch/>
        </p:blipFill>
        <p:spPr bwMode="auto">
          <a:xfrm>
            <a:off x="1275096" y="3696487"/>
            <a:ext cx="1810139" cy="14649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lmacenamiento del servidor - Iconos gratis de redes">
            <a:extLst>
              <a:ext uri="{FF2B5EF4-FFF2-40B4-BE49-F238E27FC236}">
                <a16:creationId xmlns:a16="http://schemas.microsoft.com/office/drawing/2014/main" id="{B0F15870-FF5F-25B3-1EDB-2DBFA9DFC0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76" r="12753"/>
          <a:stretch/>
        </p:blipFill>
        <p:spPr bwMode="auto">
          <a:xfrm>
            <a:off x="7005051" y="3369428"/>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extLst>
              <a:ext uri="{FF2B5EF4-FFF2-40B4-BE49-F238E27FC236}">
                <a16:creationId xmlns:a16="http://schemas.microsoft.com/office/drawing/2014/main" id="{125C3C34-1A2D-AA76-F00B-30E6491E868B}"/>
              </a:ext>
            </a:extLst>
          </p:cNvPr>
          <p:cNvSpPr/>
          <p:nvPr/>
        </p:nvSpPr>
        <p:spPr>
          <a:xfrm>
            <a:off x="3423798" y="3377685"/>
            <a:ext cx="3079460" cy="22504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14" name="CuadroTexto 13">
            <a:extLst>
              <a:ext uri="{FF2B5EF4-FFF2-40B4-BE49-F238E27FC236}">
                <a16:creationId xmlns:a16="http://schemas.microsoft.com/office/drawing/2014/main" id="{C13B2E11-B373-E868-3B49-8CC4BEBF4C40}"/>
              </a:ext>
            </a:extLst>
          </p:cNvPr>
          <p:cNvSpPr txBox="1"/>
          <p:nvPr/>
        </p:nvSpPr>
        <p:spPr>
          <a:xfrm>
            <a:off x="3423798" y="3107613"/>
            <a:ext cx="3079460" cy="338554"/>
          </a:xfrm>
          <a:prstGeom prst="rect">
            <a:avLst/>
          </a:prstGeom>
          <a:noFill/>
        </p:spPr>
        <p:txBody>
          <a:bodyPr wrap="square" rtlCol="0">
            <a:spAutoFit/>
          </a:bodyPr>
          <a:lstStyle/>
          <a:p>
            <a:pPr algn="ctr"/>
            <a:r>
              <a:rPr lang="es-ES" sz="1600" b="1" dirty="0"/>
              <a:t>Protocolo HTTP</a:t>
            </a:r>
            <a:endParaRPr lang="es-ES" b="1" dirty="0"/>
          </a:p>
        </p:txBody>
      </p:sp>
      <p:sp>
        <p:nvSpPr>
          <p:cNvPr id="16" name="CuadroTexto 15">
            <a:extLst>
              <a:ext uri="{FF2B5EF4-FFF2-40B4-BE49-F238E27FC236}">
                <a16:creationId xmlns:a16="http://schemas.microsoft.com/office/drawing/2014/main" id="{DB4F50EA-EBFE-AC79-F414-F48D92EF8970}"/>
              </a:ext>
            </a:extLst>
          </p:cNvPr>
          <p:cNvSpPr txBox="1"/>
          <p:nvPr/>
        </p:nvSpPr>
        <p:spPr>
          <a:xfrm>
            <a:off x="1391729" y="5059526"/>
            <a:ext cx="1576872" cy="338554"/>
          </a:xfrm>
          <a:prstGeom prst="rect">
            <a:avLst/>
          </a:prstGeom>
          <a:noFill/>
        </p:spPr>
        <p:txBody>
          <a:bodyPr wrap="square" rtlCol="0">
            <a:spAutoFit/>
          </a:bodyPr>
          <a:lstStyle/>
          <a:p>
            <a:pPr algn="ctr"/>
            <a:r>
              <a:rPr lang="es-ES" sz="1600" b="1" dirty="0"/>
              <a:t>Frontend</a:t>
            </a:r>
            <a:endParaRPr lang="es-ES" b="1" dirty="0"/>
          </a:p>
        </p:txBody>
      </p:sp>
      <p:sp>
        <p:nvSpPr>
          <p:cNvPr id="17" name="CuadroTexto 16">
            <a:extLst>
              <a:ext uri="{FF2B5EF4-FFF2-40B4-BE49-F238E27FC236}">
                <a16:creationId xmlns:a16="http://schemas.microsoft.com/office/drawing/2014/main" id="{68BA0E26-105D-8352-2AD4-B6E4814E1894}"/>
              </a:ext>
            </a:extLst>
          </p:cNvPr>
          <p:cNvSpPr txBox="1"/>
          <p:nvPr/>
        </p:nvSpPr>
        <p:spPr>
          <a:xfrm>
            <a:off x="6894606" y="5059526"/>
            <a:ext cx="1576872" cy="338554"/>
          </a:xfrm>
          <a:prstGeom prst="rect">
            <a:avLst/>
          </a:prstGeom>
          <a:noFill/>
        </p:spPr>
        <p:txBody>
          <a:bodyPr wrap="square" rtlCol="0">
            <a:spAutoFit/>
          </a:bodyPr>
          <a:lstStyle/>
          <a:p>
            <a:pPr algn="ctr"/>
            <a:r>
              <a:rPr lang="es-ES" sz="1600" b="1" dirty="0"/>
              <a:t>Backend</a:t>
            </a:r>
            <a:endParaRPr lang="es-ES" b="1" dirty="0"/>
          </a:p>
        </p:txBody>
      </p:sp>
      <p:sp>
        <p:nvSpPr>
          <p:cNvPr id="18" name="Flecha: a la derecha 17">
            <a:extLst>
              <a:ext uri="{FF2B5EF4-FFF2-40B4-BE49-F238E27FC236}">
                <a16:creationId xmlns:a16="http://schemas.microsoft.com/office/drawing/2014/main" id="{454BE477-6523-4D4F-B8A5-A1579F1E8005}"/>
              </a:ext>
            </a:extLst>
          </p:cNvPr>
          <p:cNvSpPr/>
          <p:nvPr/>
        </p:nvSpPr>
        <p:spPr>
          <a:xfrm>
            <a:off x="4040155" y="3918861"/>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9" name="Flecha: a la derecha 18">
            <a:extLst>
              <a:ext uri="{FF2B5EF4-FFF2-40B4-BE49-F238E27FC236}">
                <a16:creationId xmlns:a16="http://schemas.microsoft.com/office/drawing/2014/main" id="{9E66D38D-F0A4-0A15-2F06-30F54CD3AEC1}"/>
              </a:ext>
            </a:extLst>
          </p:cNvPr>
          <p:cNvSpPr/>
          <p:nvPr/>
        </p:nvSpPr>
        <p:spPr>
          <a:xfrm rot="10800000">
            <a:off x="4040155" y="4630644"/>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69079088-B45F-DC03-F6A3-2196D40CF689}"/>
              </a:ext>
            </a:extLst>
          </p:cNvPr>
          <p:cNvSpPr txBox="1"/>
          <p:nvPr/>
        </p:nvSpPr>
        <p:spPr>
          <a:xfrm>
            <a:off x="4040153" y="3693642"/>
            <a:ext cx="1978089" cy="338554"/>
          </a:xfrm>
          <a:prstGeom prst="rect">
            <a:avLst/>
          </a:prstGeom>
          <a:noFill/>
        </p:spPr>
        <p:txBody>
          <a:bodyPr wrap="square" rtlCol="0">
            <a:spAutoFit/>
          </a:bodyPr>
          <a:lstStyle/>
          <a:p>
            <a:pPr algn="ctr"/>
            <a:r>
              <a:rPr lang="es-ES" sz="1600" b="1" dirty="0"/>
              <a:t>Petición</a:t>
            </a:r>
            <a:endParaRPr lang="es-ES" b="1" dirty="0"/>
          </a:p>
        </p:txBody>
      </p:sp>
      <p:sp>
        <p:nvSpPr>
          <p:cNvPr id="22" name="CuadroTexto 21">
            <a:extLst>
              <a:ext uri="{FF2B5EF4-FFF2-40B4-BE49-F238E27FC236}">
                <a16:creationId xmlns:a16="http://schemas.microsoft.com/office/drawing/2014/main" id="{338C47F1-628A-244D-9F84-432227CDB30A}"/>
              </a:ext>
            </a:extLst>
          </p:cNvPr>
          <p:cNvSpPr txBox="1"/>
          <p:nvPr/>
        </p:nvSpPr>
        <p:spPr>
          <a:xfrm>
            <a:off x="4040152" y="4393442"/>
            <a:ext cx="1978091" cy="338554"/>
          </a:xfrm>
          <a:prstGeom prst="rect">
            <a:avLst/>
          </a:prstGeom>
          <a:noFill/>
        </p:spPr>
        <p:txBody>
          <a:bodyPr wrap="square" rtlCol="0">
            <a:spAutoFit/>
          </a:bodyPr>
          <a:lstStyle/>
          <a:p>
            <a:pPr algn="ctr"/>
            <a:r>
              <a:rPr lang="es-ES" sz="1600" b="1" dirty="0"/>
              <a:t>Respuesta</a:t>
            </a:r>
            <a:endParaRPr lang="es-ES" b="1" dirty="0"/>
          </a:p>
        </p:txBody>
      </p:sp>
    </p:spTree>
    <p:extLst>
      <p:ext uri="{BB962C8B-B14F-4D97-AF65-F5344CB8AC3E}">
        <p14:creationId xmlns:p14="http://schemas.microsoft.com/office/powerpoint/2010/main" val="66320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C38D1D-4730-D929-3067-F824710993B6}"/>
              </a:ext>
            </a:extLst>
          </p:cNvPr>
          <p:cNvSpPr>
            <a:spLocks noGrp="1"/>
          </p:cNvSpPr>
          <p:nvPr>
            <p:ph type="sldNum" sz="quarter" idx="12"/>
          </p:nvPr>
        </p:nvSpPr>
        <p:spPr/>
        <p:txBody>
          <a:bodyPr/>
          <a:lstStyle/>
          <a:p>
            <a:fld id="{9A396ACE-1A63-459D-82B4-27C23849521D}" type="slidenum">
              <a:rPr lang="es-ES" smtClean="0"/>
              <a:t>40</a:t>
            </a:fld>
            <a:endParaRPr lang="es-ES"/>
          </a:p>
        </p:txBody>
      </p:sp>
      <p:pic>
        <p:nvPicPr>
          <p:cNvPr id="6" name="Imagen 5" descr="Interfaz de usuario gráfica, Aplicación&#10;&#10;Descripción generada automáticamente">
            <a:extLst>
              <a:ext uri="{FF2B5EF4-FFF2-40B4-BE49-F238E27FC236}">
                <a16:creationId xmlns:a16="http://schemas.microsoft.com/office/drawing/2014/main" id="{ACA27D68-36B8-A3A3-E466-9A2924353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14" y="1052566"/>
            <a:ext cx="8435149" cy="5073656"/>
          </a:xfrm>
          <a:prstGeom prst="rect">
            <a:avLst/>
          </a:prstGeom>
        </p:spPr>
      </p:pic>
      <p:sp>
        <p:nvSpPr>
          <p:cNvPr id="7" name="CuadroTexto 6">
            <a:extLst>
              <a:ext uri="{FF2B5EF4-FFF2-40B4-BE49-F238E27FC236}">
                <a16:creationId xmlns:a16="http://schemas.microsoft.com/office/drawing/2014/main" id="{0F246F1C-9129-1157-60AE-CB2F42608A46}"/>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2003954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98D6873-B337-2554-A4A8-BE75D557B78D}"/>
              </a:ext>
            </a:extLst>
          </p:cNvPr>
          <p:cNvSpPr>
            <a:spLocks noGrp="1"/>
          </p:cNvSpPr>
          <p:nvPr>
            <p:ph type="sldNum" sz="quarter" idx="12"/>
          </p:nvPr>
        </p:nvSpPr>
        <p:spPr/>
        <p:txBody>
          <a:bodyPr/>
          <a:lstStyle/>
          <a:p>
            <a:fld id="{9A396ACE-1A63-459D-82B4-27C23849521D}" type="slidenum">
              <a:rPr lang="es-ES" smtClean="0"/>
              <a:t>41</a:t>
            </a:fld>
            <a:endParaRPr lang="es-ES"/>
          </a:p>
        </p:txBody>
      </p:sp>
      <p:sp>
        <p:nvSpPr>
          <p:cNvPr id="5" name="CuadroTexto 4">
            <a:extLst>
              <a:ext uri="{FF2B5EF4-FFF2-40B4-BE49-F238E27FC236}">
                <a16:creationId xmlns:a16="http://schemas.microsoft.com/office/drawing/2014/main" id="{34A41694-B5B7-18C2-6E32-AE7B745AB93B}"/>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Side</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(SSE)</a:t>
            </a:r>
          </a:p>
        </p:txBody>
      </p:sp>
    </p:spTree>
    <p:extLst>
      <p:ext uri="{BB962C8B-B14F-4D97-AF65-F5344CB8AC3E}">
        <p14:creationId xmlns:p14="http://schemas.microsoft.com/office/powerpoint/2010/main" val="3607532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3CC5D1B-D332-1DEB-1D9D-711E3D536818}"/>
              </a:ext>
            </a:extLst>
          </p:cNvPr>
          <p:cNvSpPr>
            <a:spLocks noGrp="1"/>
          </p:cNvSpPr>
          <p:nvPr>
            <p:ph type="sldNum" sz="quarter" idx="12"/>
          </p:nvPr>
        </p:nvSpPr>
        <p:spPr/>
        <p:txBody>
          <a:bodyPr/>
          <a:lstStyle/>
          <a:p>
            <a:fld id="{9A396ACE-1A63-459D-82B4-27C23849521D}" type="slidenum">
              <a:rPr lang="es-ES" smtClean="0"/>
              <a:t>42</a:t>
            </a:fld>
            <a:endParaRPr lang="es-ES"/>
          </a:p>
        </p:txBody>
      </p:sp>
      <p:sp>
        <p:nvSpPr>
          <p:cNvPr id="5" name="CuadroTexto 4">
            <a:extLst>
              <a:ext uri="{FF2B5EF4-FFF2-40B4-BE49-F238E27FC236}">
                <a16:creationId xmlns:a16="http://schemas.microsoft.com/office/drawing/2014/main" id="{F006E950-C63E-2403-65CF-CC263884CEF8}"/>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5A8CCE4A-267D-E173-6B3A-6A4687BEC84F}"/>
              </a:ext>
            </a:extLst>
          </p:cNvPr>
          <p:cNvSpPr txBox="1"/>
          <p:nvPr/>
        </p:nvSpPr>
        <p:spPr>
          <a:xfrm>
            <a:off x="261730" y="906603"/>
            <a:ext cx="9382539" cy="5632311"/>
          </a:xfrm>
          <a:prstGeom prst="rect">
            <a:avLst/>
          </a:prstGeom>
          <a:noFill/>
        </p:spPr>
        <p:txBody>
          <a:bodyPr wrap="square">
            <a:spAutoFit/>
          </a:bodyPr>
          <a:lstStyle/>
          <a:p>
            <a:r>
              <a:rPr lang="es-ES" dirty="0"/>
              <a:t>Ventajas de Websockets:</a:t>
            </a:r>
          </a:p>
          <a:p>
            <a:endParaRPr lang="es-ES" dirty="0"/>
          </a:p>
          <a:p>
            <a:r>
              <a:rPr lang="es-ES" dirty="0"/>
              <a:t>Comunicación Bidireccional: Permite la transmisión de datos en ambas direcciones, lo que facilita la comunicación en tiempo real entre el cliente y el servidor.</a:t>
            </a:r>
          </a:p>
          <a:p>
            <a:endParaRPr lang="es-ES" dirty="0"/>
          </a:p>
          <a:p>
            <a:r>
              <a:rPr lang="es-ES" dirty="0"/>
              <a:t>Menor Latencia: La conexión persistente de Websockets reduce la latencia en comparación con técnicas tradicionales como el </a:t>
            </a:r>
            <a:r>
              <a:rPr lang="es-ES" dirty="0" err="1"/>
              <a:t>polling</a:t>
            </a:r>
            <a:r>
              <a:rPr lang="es-ES" dirty="0"/>
              <a:t>, ya que elimina la necesidad de realizar solicitudes repetitivas.</a:t>
            </a:r>
          </a:p>
          <a:p>
            <a:endParaRPr lang="es-ES" dirty="0"/>
          </a:p>
          <a:p>
            <a:r>
              <a:rPr lang="es-ES" dirty="0"/>
              <a:t>Eficiencia en el Tráfico de Red: Minimiza la sobrecarga del tráfico de red al evitar la necesidad de encabezados HTTP completos en cada solicitud y respuesta.</a:t>
            </a:r>
          </a:p>
          <a:p>
            <a:endParaRPr lang="es-ES" dirty="0"/>
          </a:p>
          <a:p>
            <a:r>
              <a:rPr lang="es-ES" dirty="0"/>
              <a:t>Actualizaciones Instantáneas: Permite actualizaciones instantáneas en la interfaz de usuario sin la necesidad de recargar la página, lo que mejora la experiencia del usuario.</a:t>
            </a:r>
          </a:p>
          <a:p>
            <a:endParaRPr lang="es-ES" dirty="0"/>
          </a:p>
          <a:p>
            <a:r>
              <a:rPr lang="es-ES" dirty="0"/>
              <a:t>Escalabilidad: Es altamente escalable, ya que permite manejar un gran número de conexiones simultáneas de manera eficiente.</a:t>
            </a:r>
          </a:p>
          <a:p>
            <a:endParaRPr lang="es-ES" dirty="0"/>
          </a:p>
          <a:p>
            <a:r>
              <a:rPr lang="es-ES" dirty="0"/>
              <a:t>Amplio Soporte en Navegadores: Está ampliamente soportado por los principales navegadores, lo que facilita su implementación en aplicaciones web.</a:t>
            </a:r>
          </a:p>
        </p:txBody>
      </p:sp>
    </p:spTree>
    <p:extLst>
      <p:ext uri="{BB962C8B-B14F-4D97-AF65-F5344CB8AC3E}">
        <p14:creationId xmlns:p14="http://schemas.microsoft.com/office/powerpoint/2010/main" val="3296707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9A4EC96-36E0-4307-B09A-0B8E3A7B6F4D}"/>
              </a:ext>
            </a:extLst>
          </p:cNvPr>
          <p:cNvSpPr>
            <a:spLocks noGrp="1"/>
          </p:cNvSpPr>
          <p:nvPr>
            <p:ph type="sldNum" sz="quarter" idx="12"/>
          </p:nvPr>
        </p:nvSpPr>
        <p:spPr/>
        <p:txBody>
          <a:bodyPr/>
          <a:lstStyle/>
          <a:p>
            <a:fld id="{9A396ACE-1A63-459D-82B4-27C23849521D}" type="slidenum">
              <a:rPr lang="es-ES" smtClean="0"/>
              <a:t>43</a:t>
            </a:fld>
            <a:endParaRPr lang="es-ES"/>
          </a:p>
        </p:txBody>
      </p:sp>
      <p:sp>
        <p:nvSpPr>
          <p:cNvPr id="8" name="CuadroTexto 7">
            <a:extLst>
              <a:ext uri="{FF2B5EF4-FFF2-40B4-BE49-F238E27FC236}">
                <a16:creationId xmlns:a16="http://schemas.microsoft.com/office/drawing/2014/main" id="{FC70A895-DACE-96B6-EE09-6FEC3E21D538}"/>
              </a:ext>
            </a:extLst>
          </p:cNvPr>
          <p:cNvSpPr txBox="1"/>
          <p:nvPr/>
        </p:nvSpPr>
        <p:spPr>
          <a:xfrm>
            <a:off x="490330" y="629604"/>
            <a:ext cx="9210261" cy="5909310"/>
          </a:xfrm>
          <a:prstGeom prst="rect">
            <a:avLst/>
          </a:prstGeom>
          <a:noFill/>
        </p:spPr>
        <p:txBody>
          <a:bodyPr wrap="square">
            <a:spAutoFit/>
          </a:bodyPr>
          <a:lstStyle/>
          <a:p>
            <a:r>
              <a:rPr lang="es-ES" dirty="0"/>
              <a:t>Desventajas de Websockets:</a:t>
            </a:r>
          </a:p>
          <a:p>
            <a:endParaRPr lang="es-ES" dirty="0"/>
          </a:p>
          <a:p>
            <a:r>
              <a:rPr lang="es-ES" dirty="0"/>
              <a:t>Complejidad en la Implementación: Puede requerir una curva de aprendizaje inicial y cierta complejidad en la implementación en comparación con técnicas más simples como el </a:t>
            </a:r>
            <a:r>
              <a:rPr lang="es-ES" dirty="0" err="1"/>
              <a:t>polling</a:t>
            </a:r>
            <a:r>
              <a:rPr lang="es-ES" dirty="0"/>
              <a:t>.</a:t>
            </a:r>
          </a:p>
          <a:p>
            <a:endParaRPr lang="es-ES" dirty="0"/>
          </a:p>
          <a:p>
            <a:r>
              <a:rPr lang="es-ES" dirty="0"/>
              <a:t>Problemas de Firewall: Algunas configuraciones de firewall pueden bloquear las conexiones WebSocket, lo que puede complicar su implementación en ciertos entornos de red.</a:t>
            </a:r>
          </a:p>
          <a:p>
            <a:endParaRPr lang="es-ES" dirty="0"/>
          </a:p>
          <a:p>
            <a:r>
              <a:rPr lang="es-ES" dirty="0"/>
              <a:t>Consumo de Recursos en el Servidor: Mantener conexiones abiertas puede aumentar el consumo de recursos en el servidor, aunque esto puede mitigarse con una buena gestión y optimización.</a:t>
            </a:r>
          </a:p>
          <a:p>
            <a:endParaRPr lang="es-ES" dirty="0"/>
          </a:p>
          <a:p>
            <a:r>
              <a:rPr lang="es-ES" dirty="0"/>
              <a:t>Compatibilidad con Versiones Antiguas: Algunos navegadores o versiones más antiguas pueden no admitir completamente Websockets, aunque este problema se ha reducido con el tiempo.</a:t>
            </a:r>
          </a:p>
          <a:p>
            <a:endParaRPr lang="es-ES" dirty="0"/>
          </a:p>
          <a:p>
            <a:r>
              <a:rPr lang="es-ES" dirty="0"/>
              <a:t>Seguridad: La implementación incorrecta puede exponer la aplicación a vulnerabilidades de seguridad, por lo que es crucial seguir las mejores prácticas de seguridad al utilizar Websockets.</a:t>
            </a:r>
          </a:p>
          <a:p>
            <a:endParaRPr lang="es-ES" dirty="0"/>
          </a:p>
          <a:p>
            <a:r>
              <a:rPr lang="es-ES" dirty="0"/>
              <a:t>Requiere Soporte en el Servidor: El servidor también debe ser compatible con Websockets, lo que puede ser un factor a considerar si estás integrando Websockets en una infraestructura existente.</a:t>
            </a:r>
          </a:p>
        </p:txBody>
      </p:sp>
      <p:sp>
        <p:nvSpPr>
          <p:cNvPr id="9" name="CuadroTexto 8">
            <a:extLst>
              <a:ext uri="{FF2B5EF4-FFF2-40B4-BE49-F238E27FC236}">
                <a16:creationId xmlns:a16="http://schemas.microsoft.com/office/drawing/2014/main" id="{BA13D6CC-6DFF-1646-E268-36BBD2A139B8}"/>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a:t>
            </a:r>
            <a:endParaRPr lang="es-ES" sz="3200" b="1" dirty="0">
              <a:ln w="22225">
                <a:solidFill>
                  <a:schemeClr val="accent2"/>
                </a:solidFill>
                <a:prstDash val="solid"/>
              </a:ln>
              <a:solidFill>
                <a:schemeClr val="accent2">
                  <a:lumMod val="40000"/>
                  <a:lumOff val="60000"/>
                </a:schemeClr>
              </a:solidFill>
              <a:latin typeface="+mj-lt"/>
            </a:endParaRPr>
          </a:p>
        </p:txBody>
      </p:sp>
    </p:spTree>
    <p:extLst>
      <p:ext uri="{BB962C8B-B14F-4D97-AF65-F5344CB8AC3E}">
        <p14:creationId xmlns:p14="http://schemas.microsoft.com/office/powerpoint/2010/main" val="60488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DC7F4B4-6495-9A56-202B-E99B311FC312}"/>
              </a:ext>
            </a:extLst>
          </p:cNvPr>
          <p:cNvSpPr>
            <a:spLocks noGrp="1"/>
          </p:cNvSpPr>
          <p:nvPr>
            <p:ph type="sldNum" sz="quarter" idx="12"/>
          </p:nvPr>
        </p:nvSpPr>
        <p:spPr/>
        <p:txBody>
          <a:bodyPr/>
          <a:lstStyle/>
          <a:p>
            <a:fld id="{9A396ACE-1A63-459D-82B4-27C23849521D}" type="slidenum">
              <a:rPr lang="es-ES" smtClean="0"/>
              <a:t>44</a:t>
            </a:fld>
            <a:endParaRPr lang="es-ES"/>
          </a:p>
        </p:txBody>
      </p:sp>
      <p:sp>
        <p:nvSpPr>
          <p:cNvPr id="5" name="CuadroTexto 4">
            <a:extLst>
              <a:ext uri="{FF2B5EF4-FFF2-40B4-BE49-F238E27FC236}">
                <a16:creationId xmlns:a16="http://schemas.microsoft.com/office/drawing/2014/main" id="{05C35935-B15F-21AA-22B9-A96D72B8BDB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
        <p:nvSpPr>
          <p:cNvPr id="6" name="Rectángulo: esquinas redondeadas 5">
            <a:extLst>
              <a:ext uri="{FF2B5EF4-FFF2-40B4-BE49-F238E27FC236}">
                <a16:creationId xmlns:a16="http://schemas.microsoft.com/office/drawing/2014/main" id="{F560BB8C-EFD8-30D5-7BFE-EA8E352CE3F3}"/>
              </a:ext>
            </a:extLst>
          </p:cNvPr>
          <p:cNvSpPr/>
          <p:nvPr/>
        </p:nvSpPr>
        <p:spPr>
          <a:xfrm>
            <a:off x="408214" y="1142999"/>
            <a:ext cx="2710543" cy="42764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7" name="Rectángulo: esquinas redondeadas 6">
            <a:extLst>
              <a:ext uri="{FF2B5EF4-FFF2-40B4-BE49-F238E27FC236}">
                <a16:creationId xmlns:a16="http://schemas.microsoft.com/office/drawing/2014/main" id="{21D8D2C7-5CE4-BE63-D4ED-759B1B67F37C}"/>
              </a:ext>
            </a:extLst>
          </p:cNvPr>
          <p:cNvSpPr/>
          <p:nvPr/>
        </p:nvSpPr>
        <p:spPr>
          <a:xfrm>
            <a:off x="6884376" y="1142999"/>
            <a:ext cx="2710543" cy="427649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151ECB59-D9C2-4C1D-0C7D-7E0A322471D2}"/>
              </a:ext>
            </a:extLst>
          </p:cNvPr>
          <p:cNvSpPr txBox="1"/>
          <p:nvPr/>
        </p:nvSpPr>
        <p:spPr>
          <a:xfrm>
            <a:off x="408213" y="1301234"/>
            <a:ext cx="2710543" cy="369332"/>
          </a:xfrm>
          <a:prstGeom prst="rect">
            <a:avLst/>
          </a:prstGeom>
          <a:noFill/>
        </p:spPr>
        <p:txBody>
          <a:bodyPr wrap="square" rtlCol="0">
            <a:spAutoFit/>
          </a:bodyPr>
          <a:lstStyle/>
          <a:p>
            <a:pPr algn="ctr"/>
            <a:r>
              <a:rPr lang="es-ES" dirty="0"/>
              <a:t>Frontend</a:t>
            </a:r>
          </a:p>
        </p:txBody>
      </p:sp>
      <p:sp>
        <p:nvSpPr>
          <p:cNvPr id="9" name="CuadroTexto 8">
            <a:extLst>
              <a:ext uri="{FF2B5EF4-FFF2-40B4-BE49-F238E27FC236}">
                <a16:creationId xmlns:a16="http://schemas.microsoft.com/office/drawing/2014/main" id="{08FF4533-4E76-ADC3-3066-AABFC5D22477}"/>
              </a:ext>
            </a:extLst>
          </p:cNvPr>
          <p:cNvSpPr txBox="1"/>
          <p:nvPr/>
        </p:nvSpPr>
        <p:spPr>
          <a:xfrm>
            <a:off x="6884374" y="1323488"/>
            <a:ext cx="2710543" cy="369332"/>
          </a:xfrm>
          <a:prstGeom prst="rect">
            <a:avLst/>
          </a:prstGeom>
          <a:noFill/>
        </p:spPr>
        <p:txBody>
          <a:bodyPr wrap="square" rtlCol="0">
            <a:spAutoFit/>
          </a:bodyPr>
          <a:lstStyle/>
          <a:p>
            <a:pPr algn="ctr"/>
            <a:r>
              <a:rPr lang="es-ES" dirty="0"/>
              <a:t>Servidor web (Backend)</a:t>
            </a:r>
          </a:p>
        </p:txBody>
      </p:sp>
      <p:cxnSp>
        <p:nvCxnSpPr>
          <p:cNvPr id="11" name="Conector recto de flecha 10">
            <a:extLst>
              <a:ext uri="{FF2B5EF4-FFF2-40B4-BE49-F238E27FC236}">
                <a16:creationId xmlns:a16="http://schemas.microsoft.com/office/drawing/2014/main" id="{0918722A-9357-FC98-77B4-B3C3760541B2}"/>
              </a:ext>
            </a:extLst>
          </p:cNvPr>
          <p:cNvCxnSpPr>
            <a:cxnSpLocks/>
          </p:cNvCxnSpPr>
          <p:nvPr/>
        </p:nvCxnSpPr>
        <p:spPr>
          <a:xfrm>
            <a:off x="3118754" y="1839459"/>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BE1FA2B-108D-65C7-CA76-B395D81D983F}"/>
              </a:ext>
            </a:extLst>
          </p:cNvPr>
          <p:cNvSpPr txBox="1"/>
          <p:nvPr/>
        </p:nvSpPr>
        <p:spPr>
          <a:xfrm>
            <a:off x="3118754" y="1481583"/>
            <a:ext cx="3765618" cy="646331"/>
          </a:xfrm>
          <a:prstGeom prst="rect">
            <a:avLst/>
          </a:prstGeom>
          <a:noFill/>
        </p:spPr>
        <p:txBody>
          <a:bodyPr wrap="square" rtlCol="0">
            <a:spAutoFit/>
          </a:bodyPr>
          <a:lstStyle/>
          <a:p>
            <a:pPr algn="ctr"/>
            <a:r>
              <a:rPr lang="es-ES" dirty="0"/>
              <a:t>Registro</a:t>
            </a:r>
          </a:p>
          <a:p>
            <a:pPr algn="ctr"/>
            <a:endParaRPr lang="es-ES" dirty="0"/>
          </a:p>
        </p:txBody>
      </p:sp>
      <p:cxnSp>
        <p:nvCxnSpPr>
          <p:cNvPr id="14" name="Conector recto de flecha 13">
            <a:extLst>
              <a:ext uri="{FF2B5EF4-FFF2-40B4-BE49-F238E27FC236}">
                <a16:creationId xmlns:a16="http://schemas.microsoft.com/office/drawing/2014/main" id="{A23A6393-B8EF-0F45-6A5F-F429BBA7EF15}"/>
              </a:ext>
            </a:extLst>
          </p:cNvPr>
          <p:cNvCxnSpPr>
            <a:cxnSpLocks/>
          </p:cNvCxnSpPr>
          <p:nvPr/>
        </p:nvCxnSpPr>
        <p:spPr>
          <a:xfrm flipH="1">
            <a:off x="3118756" y="3038780"/>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243DD7D-B54E-EF26-5D99-23A9B640C877}"/>
              </a:ext>
            </a:extLst>
          </p:cNvPr>
          <p:cNvSpPr txBox="1"/>
          <p:nvPr/>
        </p:nvSpPr>
        <p:spPr>
          <a:xfrm>
            <a:off x="3118754" y="2661930"/>
            <a:ext cx="3765618" cy="646331"/>
          </a:xfrm>
          <a:prstGeom prst="rect">
            <a:avLst/>
          </a:prstGeom>
          <a:noFill/>
        </p:spPr>
        <p:txBody>
          <a:bodyPr wrap="square" rtlCol="0">
            <a:spAutoFit/>
          </a:bodyPr>
          <a:lstStyle/>
          <a:p>
            <a:pPr algn="ctr"/>
            <a:r>
              <a:rPr lang="es-ES" dirty="0"/>
              <a:t>Notificaciones</a:t>
            </a:r>
          </a:p>
          <a:p>
            <a:pPr algn="ctr"/>
            <a:endParaRPr lang="es-ES" dirty="0"/>
          </a:p>
        </p:txBody>
      </p:sp>
    </p:spTree>
    <p:extLst>
      <p:ext uri="{BB962C8B-B14F-4D97-AF65-F5344CB8AC3E}">
        <p14:creationId xmlns:p14="http://schemas.microsoft.com/office/powerpoint/2010/main" val="2664537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1A7B692-2762-1400-2C8B-EF6803E9A876}"/>
              </a:ext>
            </a:extLst>
          </p:cNvPr>
          <p:cNvSpPr>
            <a:spLocks noGrp="1"/>
          </p:cNvSpPr>
          <p:nvPr>
            <p:ph type="sldNum" sz="quarter" idx="12"/>
          </p:nvPr>
        </p:nvSpPr>
        <p:spPr/>
        <p:txBody>
          <a:bodyPr/>
          <a:lstStyle/>
          <a:p>
            <a:fld id="{9A396ACE-1A63-459D-82B4-27C23849521D}" type="slidenum">
              <a:rPr lang="es-ES" smtClean="0"/>
              <a:t>45</a:t>
            </a:fld>
            <a:endParaRPr lang="es-ES"/>
          </a:p>
        </p:txBody>
      </p:sp>
      <p:pic>
        <p:nvPicPr>
          <p:cNvPr id="6" name="Imagen 5">
            <a:extLst>
              <a:ext uri="{FF2B5EF4-FFF2-40B4-BE49-F238E27FC236}">
                <a16:creationId xmlns:a16="http://schemas.microsoft.com/office/drawing/2014/main" id="{2C62A056-12C9-3F65-34FA-AE09AF571C7E}"/>
              </a:ext>
            </a:extLst>
          </p:cNvPr>
          <p:cNvPicPr>
            <a:picLocks noChangeAspect="1"/>
          </p:cNvPicPr>
          <p:nvPr/>
        </p:nvPicPr>
        <p:blipFill>
          <a:blip r:embed="rId2"/>
          <a:stretch>
            <a:fillRect/>
          </a:stretch>
        </p:blipFill>
        <p:spPr>
          <a:xfrm>
            <a:off x="0" y="1873482"/>
            <a:ext cx="9906000" cy="3111035"/>
          </a:xfrm>
          <a:prstGeom prst="rect">
            <a:avLst/>
          </a:prstGeom>
        </p:spPr>
      </p:pic>
    </p:spTree>
    <p:extLst>
      <p:ext uri="{BB962C8B-B14F-4D97-AF65-F5344CB8AC3E}">
        <p14:creationId xmlns:p14="http://schemas.microsoft.com/office/powerpoint/2010/main" val="3603990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112177-499A-6322-715A-A91C5CEAC4C8}"/>
              </a:ext>
            </a:extLst>
          </p:cNvPr>
          <p:cNvSpPr>
            <a:spLocks noGrp="1"/>
          </p:cNvSpPr>
          <p:nvPr>
            <p:ph type="title"/>
          </p:nvPr>
        </p:nvSpPr>
        <p:spPr>
          <a:xfrm>
            <a:off x="238539" y="40104"/>
            <a:ext cx="8543925" cy="524499"/>
          </a:xfrm>
        </p:spPr>
        <p:txBody>
          <a:bodyPr/>
          <a:lstStyle/>
          <a:p>
            <a:r>
              <a:rPr lang="es-ES" sz="2400" dirty="0"/>
              <a:t>Resumen</a:t>
            </a:r>
            <a:endParaRPr lang="es-ES" dirty="0"/>
          </a:p>
        </p:txBody>
      </p:sp>
      <p:sp>
        <p:nvSpPr>
          <p:cNvPr id="4" name="Marcador de número de diapositiva 3">
            <a:extLst>
              <a:ext uri="{FF2B5EF4-FFF2-40B4-BE49-F238E27FC236}">
                <a16:creationId xmlns:a16="http://schemas.microsoft.com/office/drawing/2014/main" id="{D536F3A5-8DB9-4AB2-1134-5FF443A62A52}"/>
              </a:ext>
            </a:extLst>
          </p:cNvPr>
          <p:cNvSpPr>
            <a:spLocks noGrp="1"/>
          </p:cNvSpPr>
          <p:nvPr>
            <p:ph type="sldNum" sz="quarter" idx="12"/>
          </p:nvPr>
        </p:nvSpPr>
        <p:spPr/>
        <p:txBody>
          <a:bodyPr/>
          <a:lstStyle/>
          <a:p>
            <a:fld id="{9A396ACE-1A63-459D-82B4-27C23849521D}" type="slidenum">
              <a:rPr lang="es-ES" smtClean="0"/>
              <a:t>46</a:t>
            </a:fld>
            <a:endParaRPr lang="es-ES"/>
          </a:p>
        </p:txBody>
      </p:sp>
      <p:sp>
        <p:nvSpPr>
          <p:cNvPr id="5" name="CuadroTexto 4">
            <a:extLst>
              <a:ext uri="{FF2B5EF4-FFF2-40B4-BE49-F238E27FC236}">
                <a16:creationId xmlns:a16="http://schemas.microsoft.com/office/drawing/2014/main" id="{23729131-566F-8897-D8A9-A19723397CDF}"/>
              </a:ext>
            </a:extLst>
          </p:cNvPr>
          <p:cNvSpPr txBox="1"/>
          <p:nvPr/>
        </p:nvSpPr>
        <p:spPr>
          <a:xfrm>
            <a:off x="238539" y="564603"/>
            <a:ext cx="9130748" cy="7571303"/>
          </a:xfrm>
          <a:prstGeom prst="rect">
            <a:avLst/>
          </a:prstGeom>
          <a:noFill/>
        </p:spPr>
        <p:txBody>
          <a:bodyPr wrap="square" rtlCol="0">
            <a:spAutoFit/>
          </a:bodyPr>
          <a:lstStyle/>
          <a:p>
            <a:r>
              <a:rPr lang="es-ES" dirty="0"/>
              <a:t>Websockets:</a:t>
            </a:r>
          </a:p>
          <a:p>
            <a:endParaRPr lang="es-ES" dirty="0"/>
          </a:p>
          <a:p>
            <a:r>
              <a:rPr lang="es-ES" dirty="0"/>
              <a:t>Tipo de Canal: Bidireccional.</a:t>
            </a:r>
          </a:p>
          <a:p>
            <a:r>
              <a:rPr lang="es-ES" dirty="0"/>
              <a:t>Uso: Comunicación en tiempo real en ambas direcciones (cliente a servidor y viceversa).</a:t>
            </a:r>
          </a:p>
          <a:p>
            <a:r>
              <a:rPr lang="es-ES" dirty="0"/>
              <a:t>Características: Conexión persistente, baja latencia, eficiente para aplicaciones que requieren actualizaciones frecuentes.</a:t>
            </a:r>
          </a:p>
          <a:p>
            <a:r>
              <a:rPr lang="es-ES" dirty="0"/>
              <a:t>Server-</a:t>
            </a:r>
            <a:r>
              <a:rPr lang="es-ES" dirty="0" err="1"/>
              <a:t>Sent</a:t>
            </a:r>
            <a:r>
              <a:rPr lang="es-ES" dirty="0"/>
              <a:t> </a:t>
            </a:r>
            <a:r>
              <a:rPr lang="es-ES" dirty="0" err="1"/>
              <a:t>Events</a:t>
            </a:r>
            <a:r>
              <a:rPr lang="es-ES" dirty="0"/>
              <a:t> (SSE):</a:t>
            </a:r>
          </a:p>
          <a:p>
            <a:endParaRPr lang="es-ES" dirty="0"/>
          </a:p>
          <a:p>
            <a:r>
              <a:rPr lang="es-ES" dirty="0"/>
              <a:t>Tipo de Canal: Unidireccional (del servidor al cliente).</a:t>
            </a:r>
          </a:p>
          <a:p>
            <a:r>
              <a:rPr lang="es-ES" dirty="0"/>
              <a:t>Uso: Ideal para recibir notificaciones o actualizaciones importantes del servidor en tiempo real.</a:t>
            </a:r>
          </a:p>
          <a:p>
            <a:r>
              <a:rPr lang="es-ES" dirty="0"/>
              <a:t>Características: Conexión persistente, diseñado para enviar eventos del servidor al cliente, fácil de implementar en JavaScript.</a:t>
            </a:r>
          </a:p>
          <a:p>
            <a:r>
              <a:rPr lang="es-ES" dirty="0"/>
              <a:t>Long </a:t>
            </a:r>
            <a:r>
              <a:rPr lang="es-ES" dirty="0" err="1"/>
              <a:t>Polling</a:t>
            </a:r>
            <a:r>
              <a:rPr lang="es-ES" dirty="0"/>
              <a:t>:</a:t>
            </a:r>
          </a:p>
          <a:p>
            <a:endParaRPr lang="es-ES" dirty="0"/>
          </a:p>
          <a:p>
            <a:r>
              <a:rPr lang="es-ES" dirty="0"/>
              <a:t>Tipo de Canal: Bidireccional, pero con enfoque asimétrico.</a:t>
            </a:r>
          </a:p>
          <a:p>
            <a:r>
              <a:rPr lang="es-ES" dirty="0"/>
              <a:t>Uso: Simula la comunicación en tiempo real al mantener abierta una conexión por períodos más largos.</a:t>
            </a:r>
          </a:p>
          <a:p>
            <a:r>
              <a:rPr lang="es-ES" dirty="0"/>
              <a:t>Características: Requiere abrir y cerrar conexiones repetidamente, puede tener mayor latencia en comparación con Websockets y SSE, pero puede ser una solución simple en entornos donde otras tecnologías no son viables.</a:t>
            </a:r>
          </a:p>
          <a:p>
            <a:r>
              <a:rPr lang="es-ES" dirty="0" err="1"/>
              <a:t>Forever</a:t>
            </a:r>
            <a:r>
              <a:rPr lang="es-ES" dirty="0"/>
              <a:t> </a:t>
            </a:r>
            <a:r>
              <a:rPr lang="es-ES" dirty="0" err="1"/>
              <a:t>Frame</a:t>
            </a:r>
            <a:r>
              <a:rPr lang="es-ES" dirty="0"/>
              <a:t>:</a:t>
            </a:r>
          </a:p>
          <a:p>
            <a:endParaRPr lang="es-ES" dirty="0"/>
          </a:p>
          <a:p>
            <a:r>
              <a:rPr lang="es-ES" dirty="0"/>
              <a:t>Tipo de Canal: Asimétrico (con enfoque en el cliente).</a:t>
            </a:r>
          </a:p>
          <a:p>
            <a:r>
              <a:rPr lang="es-ES" dirty="0"/>
              <a:t>Uso: Simula una conexión persistente mediante un marco HTML invisible que se actualiza continuamente.</a:t>
            </a:r>
          </a:p>
          <a:p>
            <a:r>
              <a:rPr lang="es-ES" dirty="0"/>
              <a:t>Características: Mantenimiento de una conexión persistente mediante actualizaciones frecuentes del marco HTML, limitaciones en la comunicación bidireccional completa.</a:t>
            </a:r>
          </a:p>
        </p:txBody>
      </p:sp>
    </p:spTree>
    <p:extLst>
      <p:ext uri="{BB962C8B-B14F-4D97-AF65-F5344CB8AC3E}">
        <p14:creationId xmlns:p14="http://schemas.microsoft.com/office/powerpoint/2010/main" val="1143083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0E8D1087-B286-CD85-6211-219185770C42}"/>
              </a:ext>
            </a:extLst>
          </p:cNvPr>
          <p:cNvSpPr/>
          <p:nvPr/>
        </p:nvSpPr>
        <p:spPr>
          <a:xfrm>
            <a:off x="300128" y="1506071"/>
            <a:ext cx="3962589" cy="415514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8D95377-0444-598A-04EC-EFB392D6297A}"/>
              </a:ext>
            </a:extLst>
          </p:cNvPr>
          <p:cNvSpPr>
            <a:spLocks noGrp="1"/>
          </p:cNvSpPr>
          <p:nvPr>
            <p:ph type="sldNum" sz="quarter" idx="12"/>
          </p:nvPr>
        </p:nvSpPr>
        <p:spPr/>
        <p:txBody>
          <a:bodyPr/>
          <a:lstStyle/>
          <a:p>
            <a:fld id="{9A396ACE-1A63-459D-82B4-27C23849521D}" type="slidenum">
              <a:rPr lang="es-ES" smtClean="0"/>
              <a:t>47</a:t>
            </a:fld>
            <a:endParaRPr lang="es-ES"/>
          </a:p>
        </p:txBody>
      </p:sp>
      <p:sp>
        <p:nvSpPr>
          <p:cNvPr id="7" name="CuadroTexto 6">
            <a:extLst>
              <a:ext uri="{FF2B5EF4-FFF2-40B4-BE49-F238E27FC236}">
                <a16:creationId xmlns:a16="http://schemas.microsoft.com/office/drawing/2014/main" id="{F35CC5DF-ED8E-2EC9-1CFA-5B45F7F08A89}"/>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13" name="Elipse 12">
            <a:extLst>
              <a:ext uri="{FF2B5EF4-FFF2-40B4-BE49-F238E27FC236}">
                <a16:creationId xmlns:a16="http://schemas.microsoft.com/office/drawing/2014/main" id="{A98F5662-A85C-0A61-A727-666C2480B6F1}"/>
              </a:ext>
            </a:extLst>
          </p:cNvPr>
          <p:cNvSpPr/>
          <p:nvPr/>
        </p:nvSpPr>
        <p:spPr>
          <a:xfrm>
            <a:off x="5643283" y="1506071"/>
            <a:ext cx="3962589" cy="4155141"/>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8A2DBFF7-E7D8-ACA0-5DD5-E41E5F139FAB}"/>
              </a:ext>
            </a:extLst>
          </p:cNvPr>
          <p:cNvSpPr txBox="1"/>
          <p:nvPr/>
        </p:nvSpPr>
        <p:spPr>
          <a:xfrm>
            <a:off x="1402080" y="2962020"/>
            <a:ext cx="1881440" cy="369332"/>
          </a:xfrm>
          <a:prstGeom prst="rect">
            <a:avLst/>
          </a:prstGeom>
          <a:noFill/>
        </p:spPr>
        <p:txBody>
          <a:bodyPr wrap="square" rtlCol="0">
            <a:spAutoFit/>
          </a:bodyPr>
          <a:lstStyle/>
          <a:p>
            <a:pPr algn="ctr"/>
            <a:r>
              <a:rPr lang="es-ES" b="1" dirty="0"/>
              <a:t>Cliente</a:t>
            </a:r>
          </a:p>
        </p:txBody>
      </p:sp>
      <p:sp>
        <p:nvSpPr>
          <p:cNvPr id="15" name="CuadroTexto 14">
            <a:extLst>
              <a:ext uri="{FF2B5EF4-FFF2-40B4-BE49-F238E27FC236}">
                <a16:creationId xmlns:a16="http://schemas.microsoft.com/office/drawing/2014/main" id="{5D4D1F4C-3D1B-6C78-328D-300010869CA3}"/>
              </a:ext>
            </a:extLst>
          </p:cNvPr>
          <p:cNvSpPr txBox="1"/>
          <p:nvPr/>
        </p:nvSpPr>
        <p:spPr>
          <a:xfrm>
            <a:off x="6494929" y="1852102"/>
            <a:ext cx="2259106" cy="369332"/>
          </a:xfrm>
          <a:prstGeom prst="rect">
            <a:avLst/>
          </a:prstGeom>
          <a:noFill/>
        </p:spPr>
        <p:txBody>
          <a:bodyPr wrap="square" rtlCol="0">
            <a:spAutoFit/>
          </a:bodyPr>
          <a:lstStyle/>
          <a:p>
            <a:pPr algn="ctr"/>
            <a:r>
              <a:rPr lang="es-ES" b="1" dirty="0"/>
              <a:t>Servidor</a:t>
            </a:r>
          </a:p>
        </p:txBody>
      </p:sp>
      <p:sp>
        <p:nvSpPr>
          <p:cNvPr id="16" name="CuadroTexto 15">
            <a:extLst>
              <a:ext uri="{FF2B5EF4-FFF2-40B4-BE49-F238E27FC236}">
                <a16:creationId xmlns:a16="http://schemas.microsoft.com/office/drawing/2014/main" id="{5EFDD957-A86C-D387-22EE-BC74D31F1AE0}"/>
              </a:ext>
            </a:extLst>
          </p:cNvPr>
          <p:cNvSpPr txBox="1"/>
          <p:nvPr/>
        </p:nvSpPr>
        <p:spPr>
          <a:xfrm>
            <a:off x="6050280" y="3429000"/>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Hub</a:t>
            </a:r>
          </a:p>
        </p:txBody>
      </p:sp>
      <p:cxnSp>
        <p:nvCxnSpPr>
          <p:cNvPr id="18" name="Conector recto de flecha 17">
            <a:extLst>
              <a:ext uri="{FF2B5EF4-FFF2-40B4-BE49-F238E27FC236}">
                <a16:creationId xmlns:a16="http://schemas.microsoft.com/office/drawing/2014/main" id="{84C881FB-CF3D-61FE-5EE4-F16586E68448}"/>
              </a:ext>
            </a:extLst>
          </p:cNvPr>
          <p:cNvCxnSpPr>
            <a:cxnSpLocks/>
            <a:stCxn id="14" idx="3"/>
          </p:cNvCxnSpPr>
          <p:nvPr/>
        </p:nvCxnSpPr>
        <p:spPr>
          <a:xfrm>
            <a:off x="3283520" y="3146686"/>
            <a:ext cx="2766760" cy="4651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8DD36E9-39C8-1A55-7FE4-6BECB0B2DBB8}"/>
              </a:ext>
            </a:extLst>
          </p:cNvPr>
          <p:cNvSpPr txBox="1"/>
          <p:nvPr/>
        </p:nvSpPr>
        <p:spPr>
          <a:xfrm rot="592110">
            <a:off x="3304234" y="3028232"/>
            <a:ext cx="2707556" cy="369332"/>
          </a:xfrm>
          <a:prstGeom prst="rect">
            <a:avLst/>
          </a:prstGeom>
          <a:noFill/>
        </p:spPr>
        <p:txBody>
          <a:bodyPr wrap="square" rtlCol="0">
            <a:spAutoFit/>
          </a:bodyPr>
          <a:lstStyle/>
          <a:p>
            <a:r>
              <a:rPr lang="es-ES" dirty="0"/>
              <a:t>Establecer conexión</a:t>
            </a:r>
          </a:p>
        </p:txBody>
      </p:sp>
      <p:sp>
        <p:nvSpPr>
          <p:cNvPr id="21" name="CuadroTexto 20">
            <a:extLst>
              <a:ext uri="{FF2B5EF4-FFF2-40B4-BE49-F238E27FC236}">
                <a16:creationId xmlns:a16="http://schemas.microsoft.com/office/drawing/2014/main" id="{42B70B40-9D8E-FE25-FAA0-28720AEB8F78}"/>
              </a:ext>
            </a:extLst>
          </p:cNvPr>
          <p:cNvSpPr txBox="1"/>
          <p:nvPr/>
        </p:nvSpPr>
        <p:spPr>
          <a:xfrm>
            <a:off x="6792654" y="2507256"/>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API</a:t>
            </a:r>
          </a:p>
        </p:txBody>
      </p:sp>
      <p:cxnSp>
        <p:nvCxnSpPr>
          <p:cNvPr id="23" name="Conector recto de flecha 22">
            <a:extLst>
              <a:ext uri="{FF2B5EF4-FFF2-40B4-BE49-F238E27FC236}">
                <a16:creationId xmlns:a16="http://schemas.microsoft.com/office/drawing/2014/main" id="{76FD4E44-A8D2-A7B5-046E-124848FC694E}"/>
              </a:ext>
            </a:extLst>
          </p:cNvPr>
          <p:cNvCxnSpPr>
            <a:cxnSpLocks/>
          </p:cNvCxnSpPr>
          <p:nvPr/>
        </p:nvCxnSpPr>
        <p:spPr>
          <a:xfrm>
            <a:off x="3055067" y="2691922"/>
            <a:ext cx="3691866" cy="149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B0E0A11-D6C9-E3DC-5301-06352BE7969A}"/>
              </a:ext>
            </a:extLst>
          </p:cNvPr>
          <p:cNvCxnSpPr>
            <a:cxnSpLocks/>
          </p:cNvCxnSpPr>
          <p:nvPr/>
        </p:nvCxnSpPr>
        <p:spPr>
          <a:xfrm flipH="1">
            <a:off x="8066638" y="2093110"/>
            <a:ext cx="1584955" cy="5988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0B0D9A4B-018D-00DD-C491-D2216FE713DC}"/>
              </a:ext>
            </a:extLst>
          </p:cNvPr>
          <p:cNvSpPr txBox="1"/>
          <p:nvPr/>
        </p:nvSpPr>
        <p:spPr>
          <a:xfrm>
            <a:off x="3013762" y="2336385"/>
            <a:ext cx="3626749" cy="369332"/>
          </a:xfrm>
          <a:prstGeom prst="rect">
            <a:avLst/>
          </a:prstGeom>
          <a:noFill/>
        </p:spPr>
        <p:txBody>
          <a:bodyPr wrap="square" rtlCol="0">
            <a:spAutoFit/>
          </a:bodyPr>
          <a:lstStyle/>
          <a:p>
            <a:r>
              <a:rPr lang="es-ES" dirty="0"/>
              <a:t>Solicitud de petición de información</a:t>
            </a:r>
          </a:p>
        </p:txBody>
      </p:sp>
      <p:sp>
        <p:nvSpPr>
          <p:cNvPr id="29" name="CuadroTexto 28">
            <a:extLst>
              <a:ext uri="{FF2B5EF4-FFF2-40B4-BE49-F238E27FC236}">
                <a16:creationId xmlns:a16="http://schemas.microsoft.com/office/drawing/2014/main" id="{D4F7FCAF-7909-1FEC-977C-B4214F68E6AA}"/>
              </a:ext>
            </a:extLst>
          </p:cNvPr>
          <p:cNvSpPr txBox="1"/>
          <p:nvPr/>
        </p:nvSpPr>
        <p:spPr>
          <a:xfrm rot="20375378">
            <a:off x="8241838" y="1330653"/>
            <a:ext cx="1487266" cy="923330"/>
          </a:xfrm>
          <a:prstGeom prst="rect">
            <a:avLst/>
          </a:prstGeom>
          <a:noFill/>
        </p:spPr>
        <p:txBody>
          <a:bodyPr wrap="square" rtlCol="0">
            <a:spAutoFit/>
          </a:bodyPr>
          <a:lstStyle/>
          <a:p>
            <a:pPr algn="ctr"/>
            <a:r>
              <a:rPr lang="es-ES" dirty="0"/>
              <a:t>Solicitud de petición de información</a:t>
            </a:r>
          </a:p>
        </p:txBody>
      </p:sp>
      <p:cxnSp>
        <p:nvCxnSpPr>
          <p:cNvPr id="31" name="Conector recto de flecha 30">
            <a:extLst>
              <a:ext uri="{FF2B5EF4-FFF2-40B4-BE49-F238E27FC236}">
                <a16:creationId xmlns:a16="http://schemas.microsoft.com/office/drawing/2014/main" id="{1C59CBE1-0673-BCB9-5661-454AB88305E3}"/>
              </a:ext>
            </a:extLst>
          </p:cNvPr>
          <p:cNvCxnSpPr>
            <a:cxnSpLocks/>
          </p:cNvCxnSpPr>
          <p:nvPr/>
        </p:nvCxnSpPr>
        <p:spPr>
          <a:xfrm flipH="1">
            <a:off x="7375064" y="2984252"/>
            <a:ext cx="667270" cy="70705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9D2A0B7-BC0B-AEBF-03DA-62C2880906E6}"/>
              </a:ext>
            </a:extLst>
          </p:cNvPr>
          <p:cNvCxnSpPr>
            <a:cxnSpLocks/>
          </p:cNvCxnSpPr>
          <p:nvPr/>
        </p:nvCxnSpPr>
        <p:spPr>
          <a:xfrm flipH="1">
            <a:off x="3362426" y="3689144"/>
            <a:ext cx="2687854" cy="21506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Elipse 39">
            <a:extLst>
              <a:ext uri="{FF2B5EF4-FFF2-40B4-BE49-F238E27FC236}">
                <a16:creationId xmlns:a16="http://schemas.microsoft.com/office/drawing/2014/main" id="{D16F693C-E75F-B298-9D27-8B64BA88B145}"/>
              </a:ext>
            </a:extLst>
          </p:cNvPr>
          <p:cNvSpPr/>
          <p:nvPr/>
        </p:nvSpPr>
        <p:spPr>
          <a:xfrm>
            <a:off x="2342038" y="3490255"/>
            <a:ext cx="849538" cy="8279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39" name="CuadroTexto 38">
            <a:extLst>
              <a:ext uri="{FF2B5EF4-FFF2-40B4-BE49-F238E27FC236}">
                <a16:creationId xmlns:a16="http://schemas.microsoft.com/office/drawing/2014/main" id="{D37134E1-B141-7174-8CE5-4B77404DCA5C}"/>
              </a:ext>
            </a:extLst>
          </p:cNvPr>
          <p:cNvSpPr txBox="1"/>
          <p:nvPr/>
        </p:nvSpPr>
        <p:spPr>
          <a:xfrm>
            <a:off x="2500705" y="3719544"/>
            <a:ext cx="611281"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OBJ</a:t>
            </a:r>
          </a:p>
        </p:txBody>
      </p:sp>
      <p:sp>
        <p:nvSpPr>
          <p:cNvPr id="41" name="Elipse 40">
            <a:extLst>
              <a:ext uri="{FF2B5EF4-FFF2-40B4-BE49-F238E27FC236}">
                <a16:creationId xmlns:a16="http://schemas.microsoft.com/office/drawing/2014/main" id="{F0AA1D46-228C-D62B-D122-CA14B41BC6BB}"/>
              </a:ext>
            </a:extLst>
          </p:cNvPr>
          <p:cNvSpPr/>
          <p:nvPr/>
        </p:nvSpPr>
        <p:spPr>
          <a:xfrm>
            <a:off x="477955" y="3146686"/>
            <a:ext cx="1522714" cy="14483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cxnSp>
        <p:nvCxnSpPr>
          <p:cNvPr id="42" name="Conector recto de flecha 41">
            <a:extLst>
              <a:ext uri="{FF2B5EF4-FFF2-40B4-BE49-F238E27FC236}">
                <a16:creationId xmlns:a16="http://schemas.microsoft.com/office/drawing/2014/main" id="{FFA4F7AF-5244-C207-B32F-55EC23DD5528}"/>
              </a:ext>
            </a:extLst>
          </p:cNvPr>
          <p:cNvCxnSpPr>
            <a:cxnSpLocks/>
            <a:stCxn id="46" idx="3"/>
            <a:endCxn id="40" idx="2"/>
          </p:cNvCxnSpPr>
          <p:nvPr/>
        </p:nvCxnSpPr>
        <p:spPr>
          <a:xfrm>
            <a:off x="1931865" y="3875971"/>
            <a:ext cx="410173" cy="2823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34F45C-27D1-5EBE-FC20-B65F7373C3E1}"/>
              </a:ext>
            </a:extLst>
          </p:cNvPr>
          <p:cNvSpPr txBox="1"/>
          <p:nvPr/>
        </p:nvSpPr>
        <p:spPr>
          <a:xfrm>
            <a:off x="481769" y="3691305"/>
            <a:ext cx="145009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Componente</a:t>
            </a:r>
          </a:p>
        </p:txBody>
      </p:sp>
    </p:spTree>
    <p:extLst>
      <p:ext uri="{BB962C8B-B14F-4D97-AF65-F5344CB8AC3E}">
        <p14:creationId xmlns:p14="http://schemas.microsoft.com/office/powerpoint/2010/main" val="1993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500"/>
                                        <p:tgtEl>
                                          <p:spTgt spid="3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6" grpId="0" animBg="1"/>
      <p:bldP spid="20" grpId="0"/>
      <p:bldP spid="21" grpId="0" animBg="1"/>
      <p:bldP spid="28" grpId="0"/>
      <p:bldP spid="29" grpId="0"/>
      <p:bldP spid="40" grpId="0" animBg="1"/>
      <p:bldP spid="39" grpId="0"/>
      <p:bldP spid="41" grpId="0" animBg="1"/>
      <p:bldP spid="4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EDB343-06DF-F0E9-5877-FC7E695DB29D}"/>
              </a:ext>
            </a:extLst>
          </p:cNvPr>
          <p:cNvSpPr>
            <a:spLocks noGrp="1"/>
          </p:cNvSpPr>
          <p:nvPr>
            <p:ph type="sldNum" sz="quarter" idx="12"/>
          </p:nvPr>
        </p:nvSpPr>
        <p:spPr/>
        <p:txBody>
          <a:bodyPr/>
          <a:lstStyle/>
          <a:p>
            <a:fld id="{9A396ACE-1A63-459D-82B4-27C23849521D}" type="slidenum">
              <a:rPr lang="es-ES" smtClean="0"/>
              <a:t>48</a:t>
            </a:fld>
            <a:endParaRPr lang="es-ES"/>
          </a:p>
        </p:txBody>
      </p:sp>
      <p:pic>
        <p:nvPicPr>
          <p:cNvPr id="6" name="Imagen 5">
            <a:extLst>
              <a:ext uri="{FF2B5EF4-FFF2-40B4-BE49-F238E27FC236}">
                <a16:creationId xmlns:a16="http://schemas.microsoft.com/office/drawing/2014/main" id="{71786519-53FB-ECDB-DD3C-ECA998FC2972}"/>
              </a:ext>
            </a:extLst>
          </p:cNvPr>
          <p:cNvPicPr>
            <a:picLocks noChangeAspect="1"/>
          </p:cNvPicPr>
          <p:nvPr/>
        </p:nvPicPr>
        <p:blipFill>
          <a:blip r:embed="rId2"/>
          <a:stretch>
            <a:fillRect/>
          </a:stretch>
        </p:blipFill>
        <p:spPr>
          <a:xfrm>
            <a:off x="320103" y="1859291"/>
            <a:ext cx="5776180" cy="3858420"/>
          </a:xfrm>
          <a:prstGeom prst="rect">
            <a:avLst/>
          </a:prstGeom>
        </p:spPr>
      </p:pic>
      <p:sp>
        <p:nvSpPr>
          <p:cNvPr id="2" name="CuadroTexto 1">
            <a:extLst>
              <a:ext uri="{FF2B5EF4-FFF2-40B4-BE49-F238E27FC236}">
                <a16:creationId xmlns:a16="http://schemas.microsoft.com/office/drawing/2014/main" id="{CA380AA1-F754-657E-F3F7-802FADB8E4BE}"/>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3" name="CuadroTexto 2">
            <a:extLst>
              <a:ext uri="{FF2B5EF4-FFF2-40B4-BE49-F238E27FC236}">
                <a16:creationId xmlns:a16="http://schemas.microsoft.com/office/drawing/2014/main" id="{B46DA6C6-2981-3EB5-AC9A-8D1DD7AB6B54}"/>
              </a:ext>
            </a:extLst>
          </p:cNvPr>
          <p:cNvSpPr txBox="1"/>
          <p:nvPr/>
        </p:nvSpPr>
        <p:spPr>
          <a:xfrm>
            <a:off x="144656" y="1367239"/>
            <a:ext cx="8404433" cy="338554"/>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Creamos un proyecto desde 0  que lo vamos a llamar </a:t>
            </a:r>
            <a:r>
              <a:rPr lang="es-ES" sz="1600" dirty="0" err="1"/>
              <a:t>SignalR</a:t>
            </a:r>
            <a:r>
              <a:rPr lang="es-ES" sz="1600" dirty="0"/>
              <a:t>.</a:t>
            </a:r>
          </a:p>
        </p:txBody>
      </p:sp>
    </p:spTree>
    <p:extLst>
      <p:ext uri="{BB962C8B-B14F-4D97-AF65-F5344CB8AC3E}">
        <p14:creationId xmlns:p14="http://schemas.microsoft.com/office/powerpoint/2010/main" val="583290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C936390-4317-C861-7BB8-504DEDC41B29}"/>
              </a:ext>
            </a:extLst>
          </p:cNvPr>
          <p:cNvSpPr>
            <a:spLocks noGrp="1"/>
          </p:cNvSpPr>
          <p:nvPr>
            <p:ph type="sldNum" sz="quarter" idx="12"/>
          </p:nvPr>
        </p:nvSpPr>
        <p:spPr/>
        <p:txBody>
          <a:bodyPr/>
          <a:lstStyle/>
          <a:p>
            <a:fld id="{9A396ACE-1A63-459D-82B4-27C23849521D}" type="slidenum">
              <a:rPr lang="es-ES" smtClean="0"/>
              <a:t>49</a:t>
            </a:fld>
            <a:endParaRPr lang="es-ES"/>
          </a:p>
        </p:txBody>
      </p:sp>
      <p:pic>
        <p:nvPicPr>
          <p:cNvPr id="3" name="Imagen 2">
            <a:extLst>
              <a:ext uri="{FF2B5EF4-FFF2-40B4-BE49-F238E27FC236}">
                <a16:creationId xmlns:a16="http://schemas.microsoft.com/office/drawing/2014/main" id="{585D66AF-76DD-3381-8B37-74A79587D3B9}"/>
              </a:ext>
            </a:extLst>
          </p:cNvPr>
          <p:cNvPicPr>
            <a:picLocks noChangeAspect="1"/>
          </p:cNvPicPr>
          <p:nvPr/>
        </p:nvPicPr>
        <p:blipFill>
          <a:blip r:embed="rId2"/>
          <a:stretch>
            <a:fillRect/>
          </a:stretch>
        </p:blipFill>
        <p:spPr>
          <a:xfrm>
            <a:off x="279107" y="277307"/>
            <a:ext cx="5121048" cy="3420799"/>
          </a:xfrm>
          <a:prstGeom prst="rect">
            <a:avLst/>
          </a:prstGeom>
        </p:spPr>
      </p:pic>
      <p:pic>
        <p:nvPicPr>
          <p:cNvPr id="6" name="Imagen 5">
            <a:extLst>
              <a:ext uri="{FF2B5EF4-FFF2-40B4-BE49-F238E27FC236}">
                <a16:creationId xmlns:a16="http://schemas.microsoft.com/office/drawing/2014/main" id="{99AF4C9D-3DD2-7B6D-92EC-5249CFCDD90F}"/>
              </a:ext>
            </a:extLst>
          </p:cNvPr>
          <p:cNvPicPr>
            <a:picLocks noChangeAspect="1"/>
          </p:cNvPicPr>
          <p:nvPr/>
        </p:nvPicPr>
        <p:blipFill rotWithShape="1">
          <a:blip r:embed="rId3"/>
          <a:srcRect t="1060" b="-1"/>
          <a:stretch/>
        </p:blipFill>
        <p:spPr>
          <a:xfrm>
            <a:off x="4084015" y="2588697"/>
            <a:ext cx="5466162" cy="3612634"/>
          </a:xfrm>
          <a:prstGeom prst="rect">
            <a:avLst/>
          </a:prstGeom>
        </p:spPr>
      </p:pic>
      <p:sp>
        <p:nvSpPr>
          <p:cNvPr id="5" name="CuadroTexto 4">
            <a:extLst>
              <a:ext uri="{FF2B5EF4-FFF2-40B4-BE49-F238E27FC236}">
                <a16:creationId xmlns:a16="http://schemas.microsoft.com/office/drawing/2014/main" id="{4B486112-8546-6F68-4E32-F656273D2442}"/>
              </a:ext>
            </a:extLst>
          </p:cNvPr>
          <p:cNvSpPr txBox="1"/>
          <p:nvPr/>
        </p:nvSpPr>
        <p:spPr>
          <a:xfrm>
            <a:off x="5400155" y="1233348"/>
            <a:ext cx="4150022" cy="1077218"/>
          </a:xfrm>
          <a:prstGeom prst="rect">
            <a:avLst/>
          </a:prstGeom>
          <a:noFill/>
        </p:spPr>
        <p:txBody>
          <a:bodyPr wrap="square" rtlCol="0">
            <a:spAutoFit/>
          </a:bodyPr>
          <a:lstStyle/>
          <a:p>
            <a:pPr marL="285750" indent="-285750">
              <a:buFont typeface="Arial" panose="020B0604020202020204" pitchFamily="34" charset="0"/>
              <a:buChar char="•"/>
            </a:pPr>
            <a:r>
              <a:rPr lang="es-ES" sz="1600" dirty="0"/>
              <a:t>Vamos rellenando los campos necesarios (nombre, ubicación del proyecto…) y pulsando en “Siguiente” y finalmente “Crear”.</a:t>
            </a:r>
          </a:p>
        </p:txBody>
      </p:sp>
    </p:spTree>
    <p:extLst>
      <p:ext uri="{BB962C8B-B14F-4D97-AF65-F5344CB8AC3E}">
        <p14:creationId xmlns:p14="http://schemas.microsoft.com/office/powerpoint/2010/main" val="659994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80F03F-02DB-1447-6246-BAE5C7BB6E7E}"/>
              </a:ext>
            </a:extLst>
          </p:cNvPr>
          <p:cNvSpPr>
            <a:spLocks noGrp="1"/>
          </p:cNvSpPr>
          <p:nvPr>
            <p:ph type="sldNum" sz="quarter" idx="12"/>
          </p:nvPr>
        </p:nvSpPr>
        <p:spPr/>
        <p:txBody>
          <a:bodyPr/>
          <a:lstStyle/>
          <a:p>
            <a:fld id="{9A396ACE-1A63-459D-82B4-27C23849521D}" type="slidenum">
              <a:rPr lang="es-ES" smtClean="0"/>
              <a:t>5</a:t>
            </a:fld>
            <a:endParaRPr lang="es-ES"/>
          </a:p>
        </p:txBody>
      </p:sp>
      <p:pic>
        <p:nvPicPr>
          <p:cNvPr id="8" name="Picture 4" descr="Almacenamiento del servidor - Iconos gratis de redes">
            <a:extLst>
              <a:ext uri="{FF2B5EF4-FFF2-40B4-BE49-F238E27FC236}">
                <a16:creationId xmlns:a16="http://schemas.microsoft.com/office/drawing/2014/main" id="{7ADD921B-DF57-DA70-AC04-426C36D59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76" r="12753"/>
          <a:stretch/>
        </p:blipFill>
        <p:spPr bwMode="auto">
          <a:xfrm>
            <a:off x="255101" y="2242194"/>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0438ED7-F5FC-FBB3-65B3-9BB2B7086567}"/>
              </a:ext>
            </a:extLst>
          </p:cNvPr>
          <p:cNvSpPr txBox="1"/>
          <p:nvPr/>
        </p:nvSpPr>
        <p:spPr>
          <a:xfrm>
            <a:off x="144656" y="3932292"/>
            <a:ext cx="1576872" cy="338554"/>
          </a:xfrm>
          <a:prstGeom prst="rect">
            <a:avLst/>
          </a:prstGeom>
          <a:noFill/>
        </p:spPr>
        <p:txBody>
          <a:bodyPr wrap="square" rtlCol="0">
            <a:spAutoFit/>
          </a:bodyPr>
          <a:lstStyle/>
          <a:p>
            <a:pPr algn="ctr"/>
            <a:r>
              <a:rPr lang="es-ES" sz="1600" b="1" dirty="0"/>
              <a:t>Backend</a:t>
            </a:r>
            <a:endParaRPr lang="es-ES" b="1" dirty="0"/>
          </a:p>
        </p:txBody>
      </p:sp>
      <p:sp>
        <p:nvSpPr>
          <p:cNvPr id="17" name="CuadroTexto 16">
            <a:extLst>
              <a:ext uri="{FF2B5EF4-FFF2-40B4-BE49-F238E27FC236}">
                <a16:creationId xmlns:a16="http://schemas.microsoft.com/office/drawing/2014/main" id="{CA0E5236-97AB-0062-E2A6-10E9EDB6B9A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18" name="CuadroTexto 17">
            <a:extLst>
              <a:ext uri="{FF2B5EF4-FFF2-40B4-BE49-F238E27FC236}">
                <a16:creationId xmlns:a16="http://schemas.microsoft.com/office/drawing/2014/main" id="{E297ABFC-98B9-1FEC-EF3B-2E8515A90F73}"/>
              </a:ext>
            </a:extLst>
          </p:cNvPr>
          <p:cNvSpPr txBox="1"/>
          <p:nvPr/>
        </p:nvSpPr>
        <p:spPr>
          <a:xfrm>
            <a:off x="255101" y="1027813"/>
            <a:ext cx="8190961" cy="369332"/>
          </a:xfrm>
          <a:prstGeom prst="rect">
            <a:avLst/>
          </a:prstGeom>
          <a:noFill/>
        </p:spPr>
        <p:txBody>
          <a:bodyPr wrap="square" rtlCol="0">
            <a:spAutoFit/>
          </a:bodyPr>
          <a:lstStyle/>
          <a:p>
            <a:r>
              <a:rPr lang="es-ES" b="1" dirty="0"/>
              <a:t>El problema: ¿Por qué necesitamos estrategias especiales?</a:t>
            </a:r>
          </a:p>
        </p:txBody>
      </p:sp>
      <p:sp>
        <p:nvSpPr>
          <p:cNvPr id="19" name="CuadroTexto 18">
            <a:extLst>
              <a:ext uri="{FF2B5EF4-FFF2-40B4-BE49-F238E27FC236}">
                <a16:creationId xmlns:a16="http://schemas.microsoft.com/office/drawing/2014/main" id="{C31C69C6-36ED-D3D3-EE7B-1F8183B80DA7}"/>
              </a:ext>
            </a:extLst>
          </p:cNvPr>
          <p:cNvSpPr txBox="1"/>
          <p:nvPr/>
        </p:nvSpPr>
        <p:spPr>
          <a:xfrm>
            <a:off x="2192694" y="1798128"/>
            <a:ext cx="7128588" cy="1477328"/>
          </a:xfrm>
          <a:prstGeom prst="rect">
            <a:avLst/>
          </a:prstGeom>
          <a:noFill/>
        </p:spPr>
        <p:txBody>
          <a:bodyPr wrap="square" rtlCol="0">
            <a:spAutoFit/>
          </a:bodyPr>
          <a:lstStyle/>
          <a:p>
            <a:pPr algn="just"/>
            <a:r>
              <a:rPr lang="es-ES" dirty="0"/>
              <a:t>Partimos de:</a:t>
            </a:r>
          </a:p>
          <a:p>
            <a:pPr marL="285750" indent="-285750" algn="just">
              <a:buFont typeface="Arial" panose="020B0604020202020204" pitchFamily="34" charset="0"/>
              <a:buChar char="•"/>
            </a:pPr>
            <a:r>
              <a:rPr lang="es-ES" dirty="0"/>
              <a:t>El servidor no sabe quién eres.</a:t>
            </a:r>
          </a:p>
          <a:p>
            <a:pPr marL="285750" indent="-285750" algn="just">
              <a:buFont typeface="Arial" panose="020B0604020202020204" pitchFamily="34" charset="0"/>
              <a:buChar char="•"/>
            </a:pPr>
            <a:r>
              <a:rPr lang="es-ES" dirty="0"/>
              <a:t>Nunca se comunica contigo de primeras, es más, si necesitas algo de él, debes de tomar tú la iniciativa de buscarlo.</a:t>
            </a:r>
          </a:p>
          <a:p>
            <a:endParaRPr lang="es-ES" dirty="0"/>
          </a:p>
        </p:txBody>
      </p:sp>
      <p:sp>
        <p:nvSpPr>
          <p:cNvPr id="20" name="CuadroTexto 19">
            <a:extLst>
              <a:ext uri="{FF2B5EF4-FFF2-40B4-BE49-F238E27FC236}">
                <a16:creationId xmlns:a16="http://schemas.microsoft.com/office/drawing/2014/main" id="{94C0790B-4EC2-2947-6443-7A5B1FD59559}"/>
              </a:ext>
            </a:extLst>
          </p:cNvPr>
          <p:cNvSpPr txBox="1"/>
          <p:nvPr/>
        </p:nvSpPr>
        <p:spPr>
          <a:xfrm>
            <a:off x="2192694" y="3292410"/>
            <a:ext cx="7128588" cy="2308324"/>
          </a:xfrm>
          <a:prstGeom prst="rect">
            <a:avLst/>
          </a:prstGeom>
          <a:noFill/>
        </p:spPr>
        <p:txBody>
          <a:bodyPr wrap="square" rtlCol="0">
            <a:spAutoFit/>
          </a:bodyPr>
          <a:lstStyle/>
          <a:p>
            <a:pPr algn="just"/>
            <a:r>
              <a:rPr lang="es-ES" dirty="0"/>
              <a:t>De manera que:</a:t>
            </a:r>
          </a:p>
          <a:p>
            <a:pPr marL="285750" indent="-285750" algn="just">
              <a:buFont typeface="Arial" panose="020B0604020202020204" pitchFamily="34" charset="0"/>
              <a:buChar char="•"/>
            </a:pPr>
            <a:r>
              <a:rPr lang="es-ES" dirty="0"/>
              <a:t>Si se ha generado alguna notificación para nosotros.</a:t>
            </a:r>
          </a:p>
          <a:p>
            <a:pPr marL="285750" indent="-285750" algn="just">
              <a:buFont typeface="Arial" panose="020B0604020202020204" pitchFamily="34" charset="0"/>
              <a:buChar char="•"/>
            </a:pPr>
            <a:r>
              <a:rPr lang="es-ES" dirty="0"/>
              <a:t>Si alguien ha enviado un mensaje al servidor para nosotros.</a:t>
            </a:r>
          </a:p>
          <a:p>
            <a:pPr marL="285750" indent="-285750" algn="just">
              <a:buFont typeface="Arial" panose="020B0604020202020204" pitchFamily="34" charset="0"/>
              <a:buChar char="•"/>
            </a:pPr>
            <a:r>
              <a:rPr lang="es-ES" dirty="0"/>
              <a:t>Si queremos una información de la base de datos.</a:t>
            </a:r>
          </a:p>
          <a:p>
            <a:pPr algn="just"/>
            <a:r>
              <a:rPr lang="es-ES" b="1" dirty="0">
                <a:solidFill>
                  <a:srgbClr val="990033"/>
                </a:solidFill>
              </a:rPr>
              <a:t>Deberemos preguntar </a:t>
            </a:r>
            <a:r>
              <a:rPr lang="es-ES" dirty="0"/>
              <a:t>primero por esta información.</a:t>
            </a:r>
          </a:p>
          <a:p>
            <a:pPr algn="just"/>
            <a:endParaRPr lang="es-ES" dirty="0"/>
          </a:p>
          <a:p>
            <a:pPr algn="just"/>
            <a:r>
              <a:rPr lang="es-ES" dirty="0"/>
              <a:t>Aquí se queda la necesidad de la </a:t>
            </a:r>
            <a:r>
              <a:rPr lang="es-ES" b="1" u="sng" dirty="0">
                <a:solidFill>
                  <a:schemeClr val="accent6">
                    <a:lumMod val="75000"/>
                  </a:schemeClr>
                </a:solidFill>
              </a:rPr>
              <a:t>comunicación en tiempo real.</a:t>
            </a:r>
          </a:p>
          <a:p>
            <a:endParaRPr lang="es-ES" dirty="0"/>
          </a:p>
        </p:txBody>
      </p:sp>
      <p:sp>
        <p:nvSpPr>
          <p:cNvPr id="21" name="Cerrar llave 20">
            <a:extLst>
              <a:ext uri="{FF2B5EF4-FFF2-40B4-BE49-F238E27FC236}">
                <a16:creationId xmlns:a16="http://schemas.microsoft.com/office/drawing/2014/main" id="{EC510A2C-8479-72EF-79AD-159B09AF955A}"/>
              </a:ext>
            </a:extLst>
          </p:cNvPr>
          <p:cNvSpPr/>
          <p:nvPr/>
        </p:nvSpPr>
        <p:spPr>
          <a:xfrm>
            <a:off x="1595537" y="2160832"/>
            <a:ext cx="527243" cy="211001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875426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88B9A40-7DFA-DFEF-E951-D522EEC71440}"/>
              </a:ext>
            </a:extLst>
          </p:cNvPr>
          <p:cNvSpPr>
            <a:spLocks noGrp="1"/>
          </p:cNvSpPr>
          <p:nvPr>
            <p:ph type="sldNum" sz="quarter" idx="12"/>
          </p:nvPr>
        </p:nvSpPr>
        <p:spPr/>
        <p:txBody>
          <a:bodyPr/>
          <a:lstStyle/>
          <a:p>
            <a:fld id="{9A396ACE-1A63-459D-82B4-27C23849521D}" type="slidenum">
              <a:rPr lang="es-ES" smtClean="0"/>
              <a:t>50</a:t>
            </a:fld>
            <a:endParaRPr lang="es-ES"/>
          </a:p>
        </p:txBody>
      </p:sp>
      <p:sp>
        <p:nvSpPr>
          <p:cNvPr id="5" name="CuadroTexto 4">
            <a:extLst>
              <a:ext uri="{FF2B5EF4-FFF2-40B4-BE49-F238E27FC236}">
                <a16:creationId xmlns:a16="http://schemas.microsoft.com/office/drawing/2014/main" id="{8087BE7E-CADF-991C-686A-735F6D75A5EF}"/>
              </a:ext>
            </a:extLst>
          </p:cNvPr>
          <p:cNvSpPr txBox="1"/>
          <p:nvPr/>
        </p:nvSpPr>
        <p:spPr>
          <a:xfrm>
            <a:off x="228599" y="342900"/>
            <a:ext cx="7868799" cy="584775"/>
          </a:xfrm>
          <a:prstGeom prst="rect">
            <a:avLst/>
          </a:prstGeom>
          <a:noFill/>
        </p:spPr>
        <p:txBody>
          <a:bodyPr wrap="square" rtlCol="0">
            <a:spAutoFit/>
          </a:bodyPr>
          <a:lstStyle/>
          <a:p>
            <a:pPr marL="285750" indent="-285750">
              <a:buFont typeface="Arial" panose="020B0604020202020204" pitchFamily="34" charset="0"/>
              <a:buChar char="•"/>
            </a:pPr>
            <a:r>
              <a:rPr lang="es-ES" sz="1600" dirty="0"/>
              <a:t>A través del administrador de paquetes </a:t>
            </a:r>
            <a:r>
              <a:rPr lang="es-ES" sz="1600" dirty="0" err="1"/>
              <a:t>NuGet</a:t>
            </a:r>
            <a:r>
              <a:rPr lang="es-ES" sz="1600" dirty="0"/>
              <a:t> vamos a instalar de dependencia de “</a:t>
            </a:r>
            <a:r>
              <a:rPr lang="es-ES" sz="1600" dirty="0" err="1"/>
              <a:t>Microsoft.AspNetCore.SignalR.Common</a:t>
            </a:r>
            <a:r>
              <a:rPr lang="es-ES" sz="1600" dirty="0"/>
              <a:t>”.</a:t>
            </a:r>
          </a:p>
        </p:txBody>
      </p:sp>
      <p:pic>
        <p:nvPicPr>
          <p:cNvPr id="7" name="Imagen 6">
            <a:extLst>
              <a:ext uri="{FF2B5EF4-FFF2-40B4-BE49-F238E27FC236}">
                <a16:creationId xmlns:a16="http://schemas.microsoft.com/office/drawing/2014/main" id="{30ED72F6-641B-49C5-C34F-FD556A58019B}"/>
              </a:ext>
            </a:extLst>
          </p:cNvPr>
          <p:cNvPicPr>
            <a:picLocks noChangeAspect="1"/>
          </p:cNvPicPr>
          <p:nvPr/>
        </p:nvPicPr>
        <p:blipFill>
          <a:blip r:embed="rId2"/>
          <a:stretch>
            <a:fillRect/>
          </a:stretch>
        </p:blipFill>
        <p:spPr>
          <a:xfrm>
            <a:off x="228599" y="970768"/>
            <a:ext cx="3477168" cy="1780830"/>
          </a:xfrm>
          <a:prstGeom prst="rect">
            <a:avLst/>
          </a:prstGeom>
        </p:spPr>
      </p:pic>
      <p:pic>
        <p:nvPicPr>
          <p:cNvPr id="9" name="Imagen 8">
            <a:extLst>
              <a:ext uri="{FF2B5EF4-FFF2-40B4-BE49-F238E27FC236}">
                <a16:creationId xmlns:a16="http://schemas.microsoft.com/office/drawing/2014/main" id="{485D53BA-90A5-E9AE-EC12-9E59E71A0A0F}"/>
              </a:ext>
            </a:extLst>
          </p:cNvPr>
          <p:cNvPicPr>
            <a:picLocks noChangeAspect="1"/>
          </p:cNvPicPr>
          <p:nvPr/>
        </p:nvPicPr>
        <p:blipFill>
          <a:blip r:embed="rId3"/>
          <a:stretch>
            <a:fillRect/>
          </a:stretch>
        </p:blipFill>
        <p:spPr>
          <a:xfrm>
            <a:off x="228599" y="2980743"/>
            <a:ext cx="7555390" cy="3199720"/>
          </a:xfrm>
          <a:prstGeom prst="rect">
            <a:avLst/>
          </a:prstGeom>
        </p:spPr>
      </p:pic>
    </p:spTree>
    <p:extLst>
      <p:ext uri="{BB962C8B-B14F-4D97-AF65-F5344CB8AC3E}">
        <p14:creationId xmlns:p14="http://schemas.microsoft.com/office/powerpoint/2010/main" val="454289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1F02EE5-21C7-FB96-D109-AEDA30439796}"/>
              </a:ext>
            </a:extLst>
          </p:cNvPr>
          <p:cNvSpPr>
            <a:spLocks noGrp="1"/>
          </p:cNvSpPr>
          <p:nvPr>
            <p:ph type="sldNum" sz="quarter" idx="12"/>
          </p:nvPr>
        </p:nvSpPr>
        <p:spPr/>
        <p:txBody>
          <a:bodyPr/>
          <a:lstStyle/>
          <a:p>
            <a:fld id="{9A396ACE-1A63-459D-82B4-27C23849521D}" type="slidenum">
              <a:rPr lang="es-ES" smtClean="0"/>
              <a:t>51</a:t>
            </a:fld>
            <a:endParaRPr lang="es-ES"/>
          </a:p>
        </p:txBody>
      </p:sp>
      <p:pic>
        <p:nvPicPr>
          <p:cNvPr id="6" name="Imagen 5">
            <a:extLst>
              <a:ext uri="{FF2B5EF4-FFF2-40B4-BE49-F238E27FC236}">
                <a16:creationId xmlns:a16="http://schemas.microsoft.com/office/drawing/2014/main" id="{3A47EE26-E67C-FEA6-2B07-04FC6C826DBA}"/>
              </a:ext>
            </a:extLst>
          </p:cNvPr>
          <p:cNvPicPr>
            <a:picLocks noChangeAspect="1"/>
          </p:cNvPicPr>
          <p:nvPr/>
        </p:nvPicPr>
        <p:blipFill>
          <a:blip r:embed="rId2"/>
          <a:stretch>
            <a:fillRect/>
          </a:stretch>
        </p:blipFill>
        <p:spPr>
          <a:xfrm>
            <a:off x="170234" y="1013498"/>
            <a:ext cx="1857375" cy="1857375"/>
          </a:xfrm>
          <a:prstGeom prst="rect">
            <a:avLst/>
          </a:prstGeom>
        </p:spPr>
      </p:pic>
      <p:pic>
        <p:nvPicPr>
          <p:cNvPr id="11" name="Imagen 10">
            <a:extLst>
              <a:ext uri="{FF2B5EF4-FFF2-40B4-BE49-F238E27FC236}">
                <a16:creationId xmlns:a16="http://schemas.microsoft.com/office/drawing/2014/main" id="{609DD5A9-A35D-47B4-84DD-643E10F68EDF}"/>
              </a:ext>
            </a:extLst>
          </p:cNvPr>
          <p:cNvPicPr>
            <a:picLocks noChangeAspect="1"/>
          </p:cNvPicPr>
          <p:nvPr/>
        </p:nvPicPr>
        <p:blipFill>
          <a:blip r:embed="rId3"/>
          <a:stretch>
            <a:fillRect/>
          </a:stretch>
        </p:blipFill>
        <p:spPr>
          <a:xfrm>
            <a:off x="170234" y="2931371"/>
            <a:ext cx="5648325" cy="3286125"/>
          </a:xfrm>
          <a:prstGeom prst="rect">
            <a:avLst/>
          </a:prstGeom>
        </p:spPr>
      </p:pic>
      <p:sp>
        <p:nvSpPr>
          <p:cNvPr id="12" name="CuadroTexto 11">
            <a:extLst>
              <a:ext uri="{FF2B5EF4-FFF2-40B4-BE49-F238E27FC236}">
                <a16:creationId xmlns:a16="http://schemas.microsoft.com/office/drawing/2014/main" id="{1C6B9189-8417-54C6-A500-0BCAA08176FC}"/>
              </a:ext>
            </a:extLst>
          </p:cNvPr>
          <p:cNvSpPr txBox="1"/>
          <p:nvPr/>
        </p:nvSpPr>
        <p:spPr>
          <a:xfrm>
            <a:off x="170235" y="122003"/>
            <a:ext cx="7927164" cy="830997"/>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Crearemos la carpeta donde guardaremos nuestros “</a:t>
            </a:r>
            <a:r>
              <a:rPr lang="es-ES" sz="1600" dirty="0" err="1"/>
              <a:t>Hubs</a:t>
            </a:r>
            <a:r>
              <a:rPr lang="es-ES" sz="1600" dirty="0"/>
              <a:t>” y seguidamente procederemos a crear una clase en su interior que la llamaremos “</a:t>
            </a:r>
            <a:r>
              <a:rPr lang="es-ES" sz="1600" dirty="0" err="1"/>
              <a:t>MessageHub</a:t>
            </a:r>
            <a:r>
              <a:rPr lang="es-ES" sz="1600" dirty="0"/>
              <a:t>”. Esta clase haremos que extienda de “Hub” que procede del paquete de </a:t>
            </a:r>
            <a:r>
              <a:rPr lang="es-ES" sz="1600" dirty="0" err="1"/>
              <a:t>Nuget</a:t>
            </a:r>
            <a:r>
              <a:rPr lang="es-ES" sz="1600" dirty="0"/>
              <a:t> que instalamos en el paso anterior.</a:t>
            </a:r>
          </a:p>
        </p:txBody>
      </p:sp>
    </p:spTree>
    <p:extLst>
      <p:ext uri="{BB962C8B-B14F-4D97-AF65-F5344CB8AC3E}">
        <p14:creationId xmlns:p14="http://schemas.microsoft.com/office/powerpoint/2010/main" val="1946183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DAAE5CA-9922-B2BB-EB08-58BED7EAB718}"/>
              </a:ext>
            </a:extLst>
          </p:cNvPr>
          <p:cNvSpPr>
            <a:spLocks noGrp="1"/>
          </p:cNvSpPr>
          <p:nvPr>
            <p:ph type="sldNum" sz="quarter" idx="12"/>
          </p:nvPr>
        </p:nvSpPr>
        <p:spPr/>
        <p:txBody>
          <a:bodyPr/>
          <a:lstStyle/>
          <a:p>
            <a:fld id="{9A396ACE-1A63-459D-82B4-27C23849521D}" type="slidenum">
              <a:rPr lang="es-ES" smtClean="0"/>
              <a:t>52</a:t>
            </a:fld>
            <a:endParaRPr lang="es-ES"/>
          </a:p>
        </p:txBody>
      </p:sp>
      <p:sp>
        <p:nvSpPr>
          <p:cNvPr id="7" name="CuadroTexto 6">
            <a:extLst>
              <a:ext uri="{FF2B5EF4-FFF2-40B4-BE49-F238E27FC236}">
                <a16:creationId xmlns:a16="http://schemas.microsoft.com/office/drawing/2014/main" id="{89A4ECBE-D00D-2054-F41C-E59D2C565D8F}"/>
              </a:ext>
            </a:extLst>
          </p:cNvPr>
          <p:cNvSpPr txBox="1"/>
          <p:nvPr/>
        </p:nvSpPr>
        <p:spPr>
          <a:xfrm>
            <a:off x="198303" y="242371"/>
            <a:ext cx="4990641" cy="369332"/>
          </a:xfrm>
          <a:prstGeom prst="rect">
            <a:avLst/>
          </a:prstGeom>
          <a:noFill/>
        </p:spPr>
        <p:txBody>
          <a:bodyPr wrap="square" rtlCol="0">
            <a:spAutoFit/>
          </a:bodyPr>
          <a:lstStyle/>
          <a:p>
            <a:r>
              <a:rPr lang="es-ES" dirty="0"/>
              <a:t>¿Qué contiene la clase de la que extendemos?</a:t>
            </a:r>
          </a:p>
        </p:txBody>
      </p:sp>
      <p:pic>
        <p:nvPicPr>
          <p:cNvPr id="9" name="Imagen 8">
            <a:extLst>
              <a:ext uri="{FF2B5EF4-FFF2-40B4-BE49-F238E27FC236}">
                <a16:creationId xmlns:a16="http://schemas.microsoft.com/office/drawing/2014/main" id="{C262D582-0A21-3719-315B-ADBA9F11695E}"/>
              </a:ext>
            </a:extLst>
          </p:cNvPr>
          <p:cNvPicPr>
            <a:picLocks noChangeAspect="1"/>
          </p:cNvPicPr>
          <p:nvPr/>
        </p:nvPicPr>
        <p:blipFill>
          <a:blip r:embed="rId2"/>
          <a:stretch>
            <a:fillRect/>
          </a:stretch>
        </p:blipFill>
        <p:spPr>
          <a:xfrm>
            <a:off x="370270" y="703530"/>
            <a:ext cx="3590925" cy="1000125"/>
          </a:xfrm>
          <a:prstGeom prst="rect">
            <a:avLst/>
          </a:prstGeom>
        </p:spPr>
      </p:pic>
      <p:sp>
        <p:nvSpPr>
          <p:cNvPr id="12" name="CuadroTexto 11">
            <a:extLst>
              <a:ext uri="{FF2B5EF4-FFF2-40B4-BE49-F238E27FC236}">
                <a16:creationId xmlns:a16="http://schemas.microsoft.com/office/drawing/2014/main" id="{AF95B8D6-52C9-1D3E-B708-52235BBE0C13}"/>
              </a:ext>
            </a:extLst>
          </p:cNvPr>
          <p:cNvSpPr txBox="1"/>
          <p:nvPr/>
        </p:nvSpPr>
        <p:spPr>
          <a:xfrm>
            <a:off x="370270" y="1957043"/>
            <a:ext cx="9247455" cy="3354765"/>
          </a:xfrm>
          <a:prstGeom prst="rect">
            <a:avLst/>
          </a:prstGeom>
          <a:noFill/>
        </p:spPr>
        <p:txBody>
          <a:bodyPr wrap="square" rtlCol="0">
            <a:spAutoFit/>
          </a:bodyPr>
          <a:lstStyle/>
          <a:p>
            <a:r>
              <a:rPr lang="es-ES" b="1" dirty="0"/>
              <a:t>Campos privados:</a:t>
            </a:r>
          </a:p>
          <a:p>
            <a:endParaRPr lang="es-ES" dirty="0"/>
          </a:p>
          <a:p>
            <a:pPr marL="285750" indent="-285750">
              <a:buFont typeface="Arial" panose="020B0604020202020204" pitchFamily="34" charset="0"/>
              <a:buChar char="•"/>
            </a:pPr>
            <a:r>
              <a:rPr lang="es-ES" sz="1600" b="1" dirty="0"/>
              <a:t>_</a:t>
            </a:r>
            <a:r>
              <a:rPr lang="es-ES" sz="1600" b="1" dirty="0" err="1"/>
              <a:t>disposed</a:t>
            </a:r>
            <a:r>
              <a:rPr lang="es-ES" sz="1600" dirty="0"/>
              <a:t>: Un booleano que indica si la instancia de la clase ha sido liberada o no. Se utiliza para asegurarse de que no se realicen operaciones en una instancia liberada.</a:t>
            </a:r>
          </a:p>
          <a:p>
            <a:endParaRPr lang="es-ES" sz="1600" dirty="0"/>
          </a:p>
          <a:p>
            <a:pPr marL="285750" indent="-285750">
              <a:buFont typeface="Arial" panose="020B0604020202020204" pitchFamily="34" charset="0"/>
              <a:buChar char="•"/>
            </a:pPr>
            <a:r>
              <a:rPr lang="es-ES" sz="1600" b="1" dirty="0"/>
              <a:t>_</a:t>
            </a:r>
            <a:r>
              <a:rPr lang="es-ES" sz="1600" b="1" dirty="0" err="1"/>
              <a:t>clients</a:t>
            </a:r>
            <a:r>
              <a:rPr lang="es-ES" sz="1600" dirty="0"/>
              <a:t>: Un objeto que proporciona la capacidad de invocar métodos en los clientes conectados a este </a:t>
            </a:r>
            <a:r>
              <a:rPr lang="es-ES" sz="1600" dirty="0" err="1"/>
              <a:t>hub</a:t>
            </a:r>
            <a:r>
              <a:rPr lang="es-ES" sz="1600" dirty="0"/>
              <a:t>. La notación default! se usa para inicializar _</a:t>
            </a:r>
            <a:r>
              <a:rPr lang="es-ES" sz="1600" dirty="0" err="1"/>
              <a:t>clients</a:t>
            </a:r>
            <a:r>
              <a:rPr lang="es-ES" sz="1600" dirty="0"/>
              <a:t> con un valor no nulo en tiempo de compilación.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context</a:t>
            </a:r>
            <a:r>
              <a:rPr lang="es-ES" sz="1600" dirty="0"/>
              <a:t>: Representa el contexto del llamante del </a:t>
            </a:r>
            <a:r>
              <a:rPr lang="es-ES" sz="1600" dirty="0" err="1"/>
              <a:t>hub</a:t>
            </a:r>
            <a:r>
              <a:rPr lang="es-ES" sz="1600" dirty="0"/>
              <a:t>. Contiene información sobre la conexión del cliente, como el ID de conexión y la información de autenticación.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groups</a:t>
            </a:r>
            <a:r>
              <a:rPr lang="es-ES" sz="1600" dirty="0"/>
              <a:t>: Un administrador de grupos que permite administrar y trabajar con grupos de conexiones de clientes.</a:t>
            </a:r>
          </a:p>
        </p:txBody>
      </p:sp>
    </p:spTree>
    <p:extLst>
      <p:ext uri="{BB962C8B-B14F-4D97-AF65-F5344CB8AC3E}">
        <p14:creationId xmlns:p14="http://schemas.microsoft.com/office/powerpoint/2010/main" val="2755288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53</a:t>
            </a:fld>
            <a:endParaRPr lang="es-ES"/>
          </a:p>
        </p:txBody>
      </p:sp>
      <p:pic>
        <p:nvPicPr>
          <p:cNvPr id="6" name="Imagen 5">
            <a:extLst>
              <a:ext uri="{FF2B5EF4-FFF2-40B4-BE49-F238E27FC236}">
                <a16:creationId xmlns:a16="http://schemas.microsoft.com/office/drawing/2014/main" id="{D05D0D8E-316E-233C-E447-34F67B3C113E}"/>
              </a:ext>
            </a:extLst>
          </p:cNvPr>
          <p:cNvPicPr>
            <a:picLocks noChangeAspect="1"/>
          </p:cNvPicPr>
          <p:nvPr/>
        </p:nvPicPr>
        <p:blipFill>
          <a:blip r:embed="rId3"/>
          <a:stretch>
            <a:fillRect/>
          </a:stretch>
        </p:blipFill>
        <p:spPr>
          <a:xfrm>
            <a:off x="566737" y="3639365"/>
            <a:ext cx="2343150" cy="1933575"/>
          </a:xfrm>
          <a:prstGeom prst="rect">
            <a:avLst/>
          </a:prstGeom>
        </p:spPr>
      </p:pic>
      <p:pic>
        <p:nvPicPr>
          <p:cNvPr id="8" name="Imagen 7">
            <a:extLst>
              <a:ext uri="{FF2B5EF4-FFF2-40B4-BE49-F238E27FC236}">
                <a16:creationId xmlns:a16="http://schemas.microsoft.com/office/drawing/2014/main" id="{138DE270-12B2-ACE1-B107-175D3B715170}"/>
              </a:ext>
            </a:extLst>
          </p:cNvPr>
          <p:cNvPicPr>
            <a:picLocks noChangeAspect="1"/>
          </p:cNvPicPr>
          <p:nvPr/>
        </p:nvPicPr>
        <p:blipFill>
          <a:blip r:embed="rId4"/>
          <a:stretch>
            <a:fillRect/>
          </a:stretch>
        </p:blipFill>
        <p:spPr>
          <a:xfrm>
            <a:off x="3781425" y="3639364"/>
            <a:ext cx="2343150" cy="1933575"/>
          </a:xfrm>
          <a:prstGeom prst="rect">
            <a:avLst/>
          </a:prstGeom>
        </p:spPr>
      </p:pic>
      <p:pic>
        <p:nvPicPr>
          <p:cNvPr id="10" name="Imagen 9">
            <a:extLst>
              <a:ext uri="{FF2B5EF4-FFF2-40B4-BE49-F238E27FC236}">
                <a16:creationId xmlns:a16="http://schemas.microsoft.com/office/drawing/2014/main" id="{8FF84D52-4E78-BD00-712F-96571198D209}"/>
              </a:ext>
            </a:extLst>
          </p:cNvPr>
          <p:cNvPicPr>
            <a:picLocks noChangeAspect="1"/>
          </p:cNvPicPr>
          <p:nvPr/>
        </p:nvPicPr>
        <p:blipFill>
          <a:blip r:embed="rId5"/>
          <a:stretch>
            <a:fillRect/>
          </a:stretch>
        </p:blipFill>
        <p:spPr>
          <a:xfrm>
            <a:off x="7157478" y="3639365"/>
            <a:ext cx="2343150" cy="1933575"/>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22729" y="874455"/>
            <a:ext cx="9266946" cy="2585323"/>
          </a:xfrm>
          <a:prstGeom prst="rect">
            <a:avLst/>
          </a:prstGeom>
          <a:noFill/>
        </p:spPr>
        <p:txBody>
          <a:bodyPr wrap="square">
            <a:spAutoFit/>
          </a:bodyPr>
          <a:lstStyle/>
          <a:p>
            <a:pPr algn="just"/>
            <a:r>
              <a:rPr lang="es-ES" b="1" i="0" dirty="0">
                <a:effectLst/>
                <a:latin typeface="Söhne"/>
              </a:rPr>
              <a:t>Propiedades públicas:</a:t>
            </a:r>
          </a:p>
          <a:p>
            <a:pPr algn="just"/>
            <a:endParaRPr lang="es-ES" sz="1600" dirty="0"/>
          </a:p>
          <a:p>
            <a:pPr marL="285750" indent="-285750" algn="just">
              <a:buFont typeface="Arial" panose="020B0604020202020204" pitchFamily="34" charset="0"/>
              <a:buChar char="•"/>
            </a:pPr>
            <a:r>
              <a:rPr lang="es-ES" sz="1600" b="1" dirty="0" err="1"/>
              <a:t>Clients</a:t>
            </a:r>
            <a:r>
              <a:rPr lang="es-ES" sz="1600" dirty="0"/>
              <a:t>: Permite acceder al objeto _</a:t>
            </a:r>
            <a:r>
              <a:rPr lang="es-ES" sz="1600" dirty="0" err="1"/>
              <a:t>clients</a:t>
            </a:r>
            <a:r>
              <a:rPr lang="es-ES" sz="1600" dirty="0"/>
              <a:t>. Este objeto se utiliza para invocar métodos en los clientes conectados al </a:t>
            </a:r>
            <a:r>
              <a:rPr lang="es-ES" sz="1600" dirty="0" err="1"/>
              <a:t>hub</a:t>
            </a:r>
            <a:r>
              <a:rPr lang="es-ES" sz="1600" dirty="0"/>
              <a:t>. La propiedad está diseñada con un bloque </a:t>
            </a:r>
            <a:r>
              <a:rPr lang="es-ES" sz="1600" dirty="0" err="1"/>
              <a:t>get</a:t>
            </a:r>
            <a:r>
              <a:rPr lang="es-ES" sz="1600" dirty="0"/>
              <a:t> y set para permitir su modificación.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Context</a:t>
            </a:r>
            <a:r>
              <a:rPr lang="es-ES" sz="1600" dirty="0"/>
              <a:t>: Proporciona acceso al objeto _</a:t>
            </a:r>
            <a:r>
              <a:rPr lang="es-ES" sz="1600" dirty="0" err="1"/>
              <a:t>context</a:t>
            </a:r>
            <a:r>
              <a:rPr lang="es-ES" sz="1600" dirty="0"/>
              <a:t>. Este objeto contiene información sobre el llamante actual, como su identificador y la información de autenticación.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Groups</a:t>
            </a:r>
            <a:r>
              <a:rPr lang="es-ES" sz="1600" dirty="0"/>
              <a:t>: Proporciona acceso al objeto _</a:t>
            </a:r>
            <a:r>
              <a:rPr lang="es-ES" sz="1600" dirty="0" err="1"/>
              <a:t>groups</a:t>
            </a:r>
            <a:r>
              <a:rPr lang="es-ES" sz="1600" dirty="0"/>
              <a:t>. Se utiliza para administrar grupos de conexiones de clientes. Puedes agregar conexiones a grupos, quitarlas, o enviar mensajes a grupos específicos.</a:t>
            </a:r>
            <a:endParaRPr lang="es-ES" sz="1600" b="1" dirty="0"/>
          </a:p>
        </p:txBody>
      </p:sp>
    </p:spTree>
    <p:extLst>
      <p:ext uri="{BB962C8B-B14F-4D97-AF65-F5344CB8AC3E}">
        <p14:creationId xmlns:p14="http://schemas.microsoft.com/office/powerpoint/2010/main" val="2551206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54</a:t>
            </a:fld>
            <a:endParaRPr lang="es-ES"/>
          </a:p>
        </p:txBody>
      </p:sp>
      <p:pic>
        <p:nvPicPr>
          <p:cNvPr id="12" name="Imagen 11">
            <a:extLst>
              <a:ext uri="{FF2B5EF4-FFF2-40B4-BE49-F238E27FC236}">
                <a16:creationId xmlns:a16="http://schemas.microsoft.com/office/drawing/2014/main" id="{256D08A5-898E-876B-A734-E3CBADFE472E}"/>
              </a:ext>
            </a:extLst>
          </p:cNvPr>
          <p:cNvPicPr>
            <a:picLocks noChangeAspect="1"/>
          </p:cNvPicPr>
          <p:nvPr/>
        </p:nvPicPr>
        <p:blipFill>
          <a:blip r:embed="rId3"/>
          <a:stretch>
            <a:fillRect/>
          </a:stretch>
        </p:blipFill>
        <p:spPr>
          <a:xfrm>
            <a:off x="640129" y="2995932"/>
            <a:ext cx="1733550" cy="1518412"/>
          </a:xfrm>
          <a:prstGeom prst="rect">
            <a:avLst/>
          </a:prstGeom>
        </p:spPr>
      </p:pic>
      <p:pic>
        <p:nvPicPr>
          <p:cNvPr id="14" name="Imagen 13">
            <a:extLst>
              <a:ext uri="{FF2B5EF4-FFF2-40B4-BE49-F238E27FC236}">
                <a16:creationId xmlns:a16="http://schemas.microsoft.com/office/drawing/2014/main" id="{017C5D0E-F642-8D0E-1930-DB54F879FB38}"/>
              </a:ext>
            </a:extLst>
          </p:cNvPr>
          <p:cNvPicPr>
            <a:picLocks noChangeAspect="1"/>
          </p:cNvPicPr>
          <p:nvPr/>
        </p:nvPicPr>
        <p:blipFill>
          <a:blip r:embed="rId4"/>
          <a:stretch>
            <a:fillRect/>
          </a:stretch>
        </p:blipFill>
        <p:spPr>
          <a:xfrm>
            <a:off x="2888510" y="2994827"/>
            <a:ext cx="3347951" cy="434173"/>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07361" y="501193"/>
            <a:ext cx="9251577" cy="2339102"/>
          </a:xfrm>
          <a:prstGeom prst="rect">
            <a:avLst/>
          </a:prstGeom>
          <a:noFill/>
        </p:spPr>
        <p:txBody>
          <a:bodyPr wrap="square">
            <a:spAutoFit/>
          </a:bodyPr>
          <a:lstStyle/>
          <a:p>
            <a:pPr algn="just"/>
            <a:endParaRPr lang="es-ES" sz="1600" b="1" dirty="0"/>
          </a:p>
          <a:p>
            <a:pPr algn="just"/>
            <a:r>
              <a:rPr lang="es-ES" b="1" dirty="0"/>
              <a:t>Métodos de eliminación:</a:t>
            </a:r>
          </a:p>
          <a:p>
            <a:pPr algn="just"/>
            <a:endParaRPr lang="es-ES" sz="1600" b="1" dirty="0"/>
          </a:p>
          <a:p>
            <a:pPr marL="285750" indent="-285750" algn="just">
              <a:buFont typeface="Arial" panose="020B0604020202020204" pitchFamily="34" charset="0"/>
              <a:buChar char="•"/>
            </a:pPr>
            <a:r>
              <a:rPr lang="es-ES" sz="1600" b="1" dirty="0" err="1"/>
              <a:t>Dispose</a:t>
            </a:r>
            <a:r>
              <a:rPr lang="es-ES" sz="1600" b="1" dirty="0"/>
              <a:t>(</a:t>
            </a:r>
            <a:r>
              <a:rPr lang="es-ES" sz="1600" b="1" dirty="0" err="1"/>
              <a:t>bool</a:t>
            </a:r>
            <a:r>
              <a:rPr lang="es-ES" sz="1600" b="1" dirty="0"/>
              <a:t> </a:t>
            </a:r>
            <a:r>
              <a:rPr lang="es-ES" sz="1600" b="1" dirty="0" err="1"/>
              <a:t>disposing</a:t>
            </a:r>
            <a:r>
              <a:rPr lang="es-ES" sz="1600" b="1" dirty="0"/>
              <a:t>): </a:t>
            </a:r>
            <a:r>
              <a:rPr lang="es-ES" sz="1600" dirty="0"/>
              <a:t>Método protegido que libera los recursos utilizados por la instancia de la clase. La implementación predeterminada no realiza ninguna acción. Puedes anular este método en clases derivadas para liberar recursos adicionales cuando se libere la instancia.</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Dispose</a:t>
            </a:r>
            <a:r>
              <a:rPr lang="es-ES" sz="1600" b="1" dirty="0"/>
              <a:t>(): </a:t>
            </a:r>
            <a:r>
              <a:rPr lang="es-ES" sz="1600" dirty="0"/>
              <a:t>Implementa la interfaz </a:t>
            </a:r>
            <a:r>
              <a:rPr lang="es-ES" sz="1600" dirty="0" err="1"/>
              <a:t>IDisposable</a:t>
            </a:r>
            <a:r>
              <a:rPr lang="es-ES" sz="1600" dirty="0"/>
              <a:t>. Llama a </a:t>
            </a:r>
            <a:r>
              <a:rPr lang="es-ES" sz="1600" dirty="0" err="1"/>
              <a:t>Dispose</a:t>
            </a:r>
            <a:r>
              <a:rPr lang="es-ES" sz="1600" dirty="0"/>
              <a:t>(true) y establece _</a:t>
            </a:r>
            <a:r>
              <a:rPr lang="es-ES" sz="1600" dirty="0" err="1"/>
              <a:t>disposed</a:t>
            </a:r>
            <a:r>
              <a:rPr lang="es-ES" sz="1600" dirty="0"/>
              <a:t> en true para indicar que la instancia ha sido liberada.</a:t>
            </a:r>
          </a:p>
        </p:txBody>
      </p:sp>
    </p:spTree>
    <p:extLst>
      <p:ext uri="{BB962C8B-B14F-4D97-AF65-F5344CB8AC3E}">
        <p14:creationId xmlns:p14="http://schemas.microsoft.com/office/powerpoint/2010/main" val="33035945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25B13F-A846-88B7-084B-89E59108821C}"/>
              </a:ext>
            </a:extLst>
          </p:cNvPr>
          <p:cNvSpPr>
            <a:spLocks noGrp="1"/>
          </p:cNvSpPr>
          <p:nvPr>
            <p:ph type="sldNum" sz="quarter" idx="12"/>
          </p:nvPr>
        </p:nvSpPr>
        <p:spPr/>
        <p:txBody>
          <a:bodyPr/>
          <a:lstStyle/>
          <a:p>
            <a:fld id="{9A396ACE-1A63-459D-82B4-27C23849521D}" type="slidenum">
              <a:rPr lang="es-ES" smtClean="0"/>
              <a:t>55</a:t>
            </a:fld>
            <a:endParaRPr lang="es-ES"/>
          </a:p>
        </p:txBody>
      </p:sp>
      <p:sp>
        <p:nvSpPr>
          <p:cNvPr id="5" name="CuadroTexto 4">
            <a:extLst>
              <a:ext uri="{FF2B5EF4-FFF2-40B4-BE49-F238E27FC236}">
                <a16:creationId xmlns:a16="http://schemas.microsoft.com/office/drawing/2014/main" id="{CC8FAC2B-9535-2748-353F-2888F637795B}"/>
              </a:ext>
            </a:extLst>
          </p:cNvPr>
          <p:cNvSpPr txBox="1"/>
          <p:nvPr/>
        </p:nvSpPr>
        <p:spPr>
          <a:xfrm>
            <a:off x="315046" y="926343"/>
            <a:ext cx="9266944" cy="2800767"/>
          </a:xfrm>
          <a:prstGeom prst="rect">
            <a:avLst/>
          </a:prstGeom>
          <a:noFill/>
        </p:spPr>
        <p:txBody>
          <a:bodyPr wrap="square" rtlCol="0">
            <a:spAutoFit/>
          </a:bodyPr>
          <a:lstStyle/>
          <a:p>
            <a:pPr algn="just"/>
            <a:r>
              <a:rPr lang="es-ES" sz="1600" b="1" dirty="0"/>
              <a:t>Métodos virtuales:</a:t>
            </a:r>
          </a:p>
          <a:p>
            <a:pPr algn="just"/>
            <a:endParaRPr lang="es-ES" sz="1600" dirty="0"/>
          </a:p>
          <a:p>
            <a:pPr marL="285750" indent="-285750" algn="just">
              <a:buFont typeface="Arial" panose="020B0604020202020204" pitchFamily="34" charset="0"/>
              <a:buChar char="•"/>
            </a:pPr>
            <a:r>
              <a:rPr lang="es-ES" sz="1600" b="1" dirty="0" err="1"/>
              <a:t>OnConnectedAsync</a:t>
            </a:r>
            <a:r>
              <a:rPr lang="es-ES" sz="1600" b="1" dirty="0"/>
              <a:t>(): </a:t>
            </a:r>
            <a:r>
              <a:rPr lang="es-ES" sz="1600" dirty="0"/>
              <a:t>Este método se llama cuando se establece una nueva conexión con el </a:t>
            </a:r>
            <a:r>
              <a:rPr lang="es-ES" sz="1600" dirty="0" err="1"/>
              <a:t>hub</a:t>
            </a:r>
            <a:r>
              <a:rPr lang="es-ES" sz="1600" dirty="0"/>
              <a:t>. En la implementación predeterminada, simplemente devuelve una tarea completada (</a:t>
            </a:r>
            <a:r>
              <a:rPr lang="es-ES" sz="1600" dirty="0" err="1"/>
              <a:t>Task.CompletedTask</a:t>
            </a:r>
            <a:r>
              <a:rPr lang="es-ES" sz="1600" dirty="0"/>
              <a:t>). Puedes anular este método en tus clases derivadas para realizar acciones específicas cuando un cliente se conecta.</a:t>
            </a:r>
          </a:p>
          <a:p>
            <a:pPr algn="just"/>
            <a:endParaRPr lang="es-ES" sz="1600" dirty="0"/>
          </a:p>
          <a:p>
            <a:pPr marL="285750" indent="-285750" algn="just">
              <a:buFont typeface="Arial" panose="020B0604020202020204" pitchFamily="34" charset="0"/>
              <a:buChar char="•"/>
            </a:pPr>
            <a:r>
              <a:rPr lang="es-ES" sz="1600" b="1" dirty="0" err="1"/>
              <a:t>OnDisconnectedAsync</a:t>
            </a:r>
            <a:r>
              <a:rPr lang="es-ES" sz="1600" b="1" dirty="0"/>
              <a:t>(</a:t>
            </a:r>
            <a:r>
              <a:rPr lang="es-ES" sz="1600" b="1" dirty="0" err="1"/>
              <a:t>Exception</a:t>
            </a:r>
            <a:r>
              <a:rPr lang="es-ES" sz="1600" b="1" dirty="0"/>
              <a:t>? </a:t>
            </a:r>
            <a:r>
              <a:rPr lang="es-ES" sz="1600" b="1" dirty="0" err="1"/>
              <a:t>exception</a:t>
            </a:r>
            <a:r>
              <a:rPr lang="es-ES" sz="1600" b="1" dirty="0"/>
              <a:t>): </a:t>
            </a:r>
            <a:r>
              <a:rPr lang="es-ES" sz="1600" dirty="0"/>
              <a:t>Se llama cuando se termina una conexión con el </a:t>
            </a:r>
            <a:r>
              <a:rPr lang="es-ES" sz="1600" dirty="0" err="1"/>
              <a:t>hub</a:t>
            </a:r>
            <a:r>
              <a:rPr lang="es-ES" sz="1600" dirty="0"/>
              <a:t>. La implementación predeterminada también devuelve una tarea completada. Puedes anular este método para manejar la desconexión de un cliente y realizar acciones específicas. La excepción proporcionada indica si la desconexión se debió a un error.</a:t>
            </a:r>
          </a:p>
        </p:txBody>
      </p:sp>
      <p:pic>
        <p:nvPicPr>
          <p:cNvPr id="3" name="Imagen 2">
            <a:extLst>
              <a:ext uri="{FF2B5EF4-FFF2-40B4-BE49-F238E27FC236}">
                <a16:creationId xmlns:a16="http://schemas.microsoft.com/office/drawing/2014/main" id="{522E7D79-C8B9-5B21-FE86-CD4386DB57DA}"/>
              </a:ext>
            </a:extLst>
          </p:cNvPr>
          <p:cNvPicPr>
            <a:picLocks noChangeAspect="1"/>
          </p:cNvPicPr>
          <p:nvPr/>
        </p:nvPicPr>
        <p:blipFill>
          <a:blip r:embed="rId2"/>
          <a:stretch>
            <a:fillRect/>
          </a:stretch>
        </p:blipFill>
        <p:spPr>
          <a:xfrm>
            <a:off x="5102077" y="4161945"/>
            <a:ext cx="2790825" cy="619125"/>
          </a:xfrm>
          <a:prstGeom prst="rect">
            <a:avLst/>
          </a:prstGeom>
        </p:spPr>
      </p:pic>
      <p:pic>
        <p:nvPicPr>
          <p:cNvPr id="7" name="Imagen 6">
            <a:extLst>
              <a:ext uri="{FF2B5EF4-FFF2-40B4-BE49-F238E27FC236}">
                <a16:creationId xmlns:a16="http://schemas.microsoft.com/office/drawing/2014/main" id="{0C47CDF4-351C-6121-F327-7DA35B6FB27F}"/>
              </a:ext>
            </a:extLst>
          </p:cNvPr>
          <p:cNvPicPr>
            <a:picLocks noChangeAspect="1"/>
          </p:cNvPicPr>
          <p:nvPr/>
        </p:nvPicPr>
        <p:blipFill>
          <a:blip r:embed="rId3"/>
          <a:stretch>
            <a:fillRect/>
          </a:stretch>
        </p:blipFill>
        <p:spPr>
          <a:xfrm>
            <a:off x="646779" y="4161945"/>
            <a:ext cx="4048125" cy="609600"/>
          </a:xfrm>
          <a:prstGeom prst="rect">
            <a:avLst/>
          </a:prstGeom>
        </p:spPr>
      </p:pic>
    </p:spTree>
    <p:extLst>
      <p:ext uri="{BB962C8B-B14F-4D97-AF65-F5344CB8AC3E}">
        <p14:creationId xmlns:p14="http://schemas.microsoft.com/office/powerpoint/2010/main" val="2556193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372CF76-6793-F81B-6500-780051CD3646}"/>
              </a:ext>
            </a:extLst>
          </p:cNvPr>
          <p:cNvSpPr>
            <a:spLocks noGrp="1"/>
          </p:cNvSpPr>
          <p:nvPr>
            <p:ph type="sldNum" sz="quarter" idx="12"/>
          </p:nvPr>
        </p:nvSpPr>
        <p:spPr/>
        <p:txBody>
          <a:bodyPr/>
          <a:lstStyle/>
          <a:p>
            <a:fld id="{9A396ACE-1A63-459D-82B4-27C23849521D}" type="slidenum">
              <a:rPr lang="es-ES" smtClean="0"/>
              <a:t>56</a:t>
            </a:fld>
            <a:endParaRPr lang="es-ES"/>
          </a:p>
        </p:txBody>
      </p:sp>
      <p:sp>
        <p:nvSpPr>
          <p:cNvPr id="9" name="CuadroTexto 8">
            <a:extLst>
              <a:ext uri="{FF2B5EF4-FFF2-40B4-BE49-F238E27FC236}">
                <a16:creationId xmlns:a16="http://schemas.microsoft.com/office/drawing/2014/main" id="{BF63377C-0D83-DA6F-AC91-4237EF16E348}"/>
              </a:ext>
            </a:extLst>
          </p:cNvPr>
          <p:cNvSpPr txBox="1"/>
          <p:nvPr/>
        </p:nvSpPr>
        <p:spPr>
          <a:xfrm>
            <a:off x="268940" y="1046940"/>
            <a:ext cx="9274629" cy="1569660"/>
          </a:xfrm>
          <a:prstGeom prst="rect">
            <a:avLst/>
          </a:prstGeom>
          <a:noFill/>
        </p:spPr>
        <p:txBody>
          <a:bodyPr wrap="square">
            <a:spAutoFit/>
          </a:bodyPr>
          <a:lstStyle/>
          <a:p>
            <a:pPr algn="just"/>
            <a:r>
              <a:rPr lang="es-ES" sz="1600" dirty="0"/>
              <a:t>Al agregar </a:t>
            </a:r>
            <a:r>
              <a:rPr lang="es-ES" sz="1600" dirty="0" err="1"/>
              <a:t>SignalR</a:t>
            </a:r>
            <a:r>
              <a:rPr lang="es-ES" sz="1600" dirty="0"/>
              <a:t> a los servicios, la aplicación está configurada para admitir </a:t>
            </a:r>
            <a:r>
              <a:rPr lang="es-ES" sz="1600" dirty="0" err="1"/>
              <a:t>hubs</a:t>
            </a:r>
            <a:r>
              <a:rPr lang="es-ES" sz="1600" dirty="0"/>
              <a:t> </a:t>
            </a:r>
            <a:r>
              <a:rPr lang="es-ES" sz="1600" dirty="0" err="1"/>
              <a:t>SignalR</a:t>
            </a:r>
            <a:r>
              <a:rPr lang="es-ES" sz="1600" dirty="0"/>
              <a:t> y las funcionalidades asociadas, como la gestión de conexiones, la comunicación bidireccional en tiempo real y la transmisión de mensajes a los clientes conectados.</a:t>
            </a:r>
          </a:p>
          <a:p>
            <a:pPr algn="just"/>
            <a:endParaRPr lang="es-ES" sz="1600" dirty="0"/>
          </a:p>
          <a:p>
            <a:pPr algn="just"/>
            <a:r>
              <a:rPr lang="es-ES" sz="1600" dirty="0"/>
              <a:t>La línea de código </a:t>
            </a:r>
            <a:r>
              <a:rPr lang="es-ES" sz="1600" dirty="0" err="1"/>
              <a:t>builder.Services.AddSignalR</a:t>
            </a:r>
            <a:r>
              <a:rPr lang="es-ES" sz="1600" dirty="0"/>
              <a:t>(); es esencial para habilitar </a:t>
            </a:r>
            <a:r>
              <a:rPr lang="es-ES" sz="1600" dirty="0" err="1"/>
              <a:t>SignalR</a:t>
            </a:r>
            <a:r>
              <a:rPr lang="es-ES" sz="1600" dirty="0"/>
              <a:t> en una aplicación ASP.NET Core</a:t>
            </a:r>
          </a:p>
        </p:txBody>
      </p:sp>
      <p:pic>
        <p:nvPicPr>
          <p:cNvPr id="11" name="Imagen 10">
            <a:extLst>
              <a:ext uri="{FF2B5EF4-FFF2-40B4-BE49-F238E27FC236}">
                <a16:creationId xmlns:a16="http://schemas.microsoft.com/office/drawing/2014/main" id="{BF81B75B-295D-27FF-6011-5BA15C5076E1}"/>
              </a:ext>
            </a:extLst>
          </p:cNvPr>
          <p:cNvPicPr>
            <a:picLocks noChangeAspect="1"/>
          </p:cNvPicPr>
          <p:nvPr/>
        </p:nvPicPr>
        <p:blipFill>
          <a:blip r:embed="rId3"/>
          <a:stretch>
            <a:fillRect/>
          </a:stretch>
        </p:blipFill>
        <p:spPr>
          <a:xfrm>
            <a:off x="362431" y="2616600"/>
            <a:ext cx="5417604" cy="3420851"/>
          </a:xfrm>
          <a:prstGeom prst="rect">
            <a:avLst/>
          </a:prstGeom>
        </p:spPr>
      </p:pic>
    </p:spTree>
    <p:extLst>
      <p:ext uri="{BB962C8B-B14F-4D97-AF65-F5344CB8AC3E}">
        <p14:creationId xmlns:p14="http://schemas.microsoft.com/office/powerpoint/2010/main" val="18296386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169787-A38F-60C8-EB4B-75A45A370570}"/>
              </a:ext>
            </a:extLst>
          </p:cNvPr>
          <p:cNvSpPr>
            <a:spLocks noGrp="1"/>
          </p:cNvSpPr>
          <p:nvPr>
            <p:ph type="sldNum" sz="quarter" idx="12"/>
          </p:nvPr>
        </p:nvSpPr>
        <p:spPr/>
        <p:txBody>
          <a:bodyPr/>
          <a:lstStyle/>
          <a:p>
            <a:fld id="{9A396ACE-1A63-459D-82B4-27C23849521D}" type="slidenum">
              <a:rPr lang="es-ES" smtClean="0"/>
              <a:t>57</a:t>
            </a:fld>
            <a:endParaRPr lang="es-ES"/>
          </a:p>
        </p:txBody>
      </p:sp>
      <p:sp>
        <p:nvSpPr>
          <p:cNvPr id="6" name="CuadroTexto 5">
            <a:extLst>
              <a:ext uri="{FF2B5EF4-FFF2-40B4-BE49-F238E27FC236}">
                <a16:creationId xmlns:a16="http://schemas.microsoft.com/office/drawing/2014/main" id="{02E43776-9E6C-2F51-623C-067F5E224010}"/>
              </a:ext>
            </a:extLst>
          </p:cNvPr>
          <p:cNvSpPr txBox="1"/>
          <p:nvPr/>
        </p:nvSpPr>
        <p:spPr>
          <a:xfrm>
            <a:off x="430306" y="388580"/>
            <a:ext cx="4080222" cy="5632311"/>
          </a:xfrm>
          <a:prstGeom prst="rect">
            <a:avLst/>
          </a:prstGeom>
          <a:noFill/>
        </p:spPr>
        <p:txBody>
          <a:bodyPr wrap="square">
            <a:spAutoFit/>
          </a:bodyPr>
          <a:lstStyle/>
          <a:p>
            <a:pPr algn="just"/>
            <a:endParaRPr lang="es-ES" dirty="0"/>
          </a:p>
          <a:p>
            <a:pPr algn="just"/>
            <a:r>
              <a:rPr lang="es-ES" dirty="0"/>
              <a:t>En una aplicación ASP.NET Core, la línea de código </a:t>
            </a:r>
            <a:r>
              <a:rPr lang="es-ES" dirty="0" err="1"/>
              <a:t>app.UseEndpoints</a:t>
            </a:r>
            <a:r>
              <a:rPr lang="es-ES" dirty="0"/>
              <a:t>(</a:t>
            </a:r>
            <a:r>
              <a:rPr lang="es-ES" dirty="0" err="1"/>
              <a:t>endpoints</a:t>
            </a:r>
            <a:r>
              <a:rPr lang="es-ES" dirty="0"/>
              <a:t> =&gt; { </a:t>
            </a:r>
            <a:r>
              <a:rPr lang="es-ES" dirty="0" err="1"/>
              <a:t>endpoints.MapHub</a:t>
            </a:r>
            <a:r>
              <a:rPr lang="es-ES" dirty="0"/>
              <a:t>&lt;</a:t>
            </a:r>
            <a:r>
              <a:rPr lang="es-ES" dirty="0" err="1"/>
              <a:t>MessageHub</a:t>
            </a:r>
            <a:r>
              <a:rPr lang="es-ES" dirty="0"/>
              <a:t>&gt;("/</a:t>
            </a:r>
            <a:r>
              <a:rPr lang="es-ES" dirty="0" err="1"/>
              <a:t>message</a:t>
            </a:r>
            <a:r>
              <a:rPr lang="es-ES" dirty="0"/>
              <a:t>"); }); se utiliza para configurar los extremos </a:t>
            </a:r>
            <a:r>
              <a:rPr lang="es-ES" dirty="0" err="1"/>
              <a:t>endpoints</a:t>
            </a:r>
            <a:r>
              <a:rPr lang="es-ES" dirty="0"/>
              <a:t> de la aplicación. En este caso específico, se está configurando la ruta para el </a:t>
            </a:r>
            <a:r>
              <a:rPr lang="es-ES" dirty="0" err="1"/>
              <a:t>hub</a:t>
            </a:r>
            <a:r>
              <a:rPr lang="es-ES" dirty="0"/>
              <a:t> de </a:t>
            </a:r>
            <a:r>
              <a:rPr lang="es-ES" dirty="0" err="1"/>
              <a:t>SignalR</a:t>
            </a:r>
            <a:r>
              <a:rPr lang="es-ES" dirty="0"/>
              <a:t> llamado </a:t>
            </a:r>
            <a:r>
              <a:rPr lang="es-ES" dirty="0" err="1"/>
              <a:t>MessageHub.Esto</a:t>
            </a:r>
            <a:r>
              <a:rPr lang="es-ES" dirty="0"/>
              <a:t> permite que los clientes se conecten a ese </a:t>
            </a:r>
            <a:r>
              <a:rPr lang="es-ES" dirty="0" err="1"/>
              <a:t>hub</a:t>
            </a:r>
            <a:r>
              <a:rPr lang="es-ES" dirty="0"/>
              <a:t> para intercambiar mensajes en tiempo real. Por ejemplo, si tienes un cliente web que desea conectarse a este </a:t>
            </a:r>
            <a:r>
              <a:rPr lang="es-ES" dirty="0" err="1"/>
              <a:t>hub</a:t>
            </a:r>
            <a:r>
              <a:rPr lang="es-ES" dirty="0"/>
              <a:t>, utilizará la URL http://sitio-web.com/message.</a:t>
            </a:r>
          </a:p>
          <a:p>
            <a:pPr algn="just"/>
            <a:endParaRPr lang="es-ES" dirty="0"/>
          </a:p>
          <a:p>
            <a:pPr algn="just"/>
            <a:r>
              <a:rPr lang="es-ES" dirty="0"/>
              <a:t>En resumen, esta línea de código configura la ruta de acceso para el </a:t>
            </a:r>
            <a:r>
              <a:rPr lang="es-ES" dirty="0" err="1"/>
              <a:t>hub</a:t>
            </a:r>
            <a:r>
              <a:rPr lang="es-ES" dirty="0"/>
              <a:t> de </a:t>
            </a:r>
            <a:r>
              <a:rPr lang="es-ES" dirty="0" err="1"/>
              <a:t>SignalR</a:t>
            </a:r>
            <a:r>
              <a:rPr lang="es-ES" dirty="0"/>
              <a:t> </a:t>
            </a:r>
            <a:r>
              <a:rPr lang="es-ES" dirty="0" err="1"/>
              <a:t>MessageHub</a:t>
            </a:r>
            <a:r>
              <a:rPr lang="es-ES" dirty="0"/>
              <a:t> en la aplicación ASP.NET Core.</a:t>
            </a:r>
          </a:p>
        </p:txBody>
      </p:sp>
      <p:pic>
        <p:nvPicPr>
          <p:cNvPr id="8" name="Imagen 7">
            <a:extLst>
              <a:ext uri="{FF2B5EF4-FFF2-40B4-BE49-F238E27FC236}">
                <a16:creationId xmlns:a16="http://schemas.microsoft.com/office/drawing/2014/main" id="{C54A1C42-78CC-3F65-9255-6F84633804F6}"/>
              </a:ext>
            </a:extLst>
          </p:cNvPr>
          <p:cNvPicPr>
            <a:picLocks noChangeAspect="1"/>
          </p:cNvPicPr>
          <p:nvPr/>
        </p:nvPicPr>
        <p:blipFill>
          <a:blip r:embed="rId2"/>
          <a:stretch>
            <a:fillRect/>
          </a:stretch>
        </p:blipFill>
        <p:spPr>
          <a:xfrm>
            <a:off x="4764492" y="1290918"/>
            <a:ext cx="4949767" cy="3827636"/>
          </a:xfrm>
          <a:prstGeom prst="rect">
            <a:avLst/>
          </a:prstGeom>
        </p:spPr>
      </p:pic>
    </p:spTree>
    <p:extLst>
      <p:ext uri="{BB962C8B-B14F-4D97-AF65-F5344CB8AC3E}">
        <p14:creationId xmlns:p14="http://schemas.microsoft.com/office/powerpoint/2010/main" val="25866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3D12D61-0492-3FF4-4E08-49F6FEA74E92}"/>
              </a:ext>
            </a:extLst>
          </p:cNvPr>
          <p:cNvSpPr>
            <a:spLocks noGrp="1"/>
          </p:cNvSpPr>
          <p:nvPr>
            <p:ph type="sldNum" sz="quarter" idx="12"/>
          </p:nvPr>
        </p:nvSpPr>
        <p:spPr/>
        <p:txBody>
          <a:bodyPr/>
          <a:lstStyle/>
          <a:p>
            <a:fld id="{9A396ACE-1A63-459D-82B4-27C23849521D}" type="slidenum">
              <a:rPr lang="es-ES" smtClean="0"/>
              <a:t>58</a:t>
            </a:fld>
            <a:endParaRPr lang="es-ES"/>
          </a:p>
        </p:txBody>
      </p:sp>
      <p:sp>
        <p:nvSpPr>
          <p:cNvPr id="2" name="CuadroTexto 1">
            <a:extLst>
              <a:ext uri="{FF2B5EF4-FFF2-40B4-BE49-F238E27FC236}">
                <a16:creationId xmlns:a16="http://schemas.microsoft.com/office/drawing/2014/main" id="{8995C938-44F8-38A6-E658-A9AD381D51D3}"/>
              </a:ext>
            </a:extLst>
          </p:cNvPr>
          <p:cNvSpPr txBox="1"/>
          <p:nvPr/>
        </p:nvSpPr>
        <p:spPr>
          <a:xfrm>
            <a:off x="110169" y="319488"/>
            <a:ext cx="5971143" cy="646331"/>
          </a:xfrm>
          <a:prstGeom prst="rect">
            <a:avLst/>
          </a:prstGeom>
          <a:noFill/>
        </p:spPr>
        <p:txBody>
          <a:bodyPr wrap="square" rtlCol="0">
            <a:spAutoFit/>
          </a:bodyPr>
          <a:lstStyle/>
          <a:p>
            <a:r>
              <a:rPr lang="es-ES" dirty="0"/>
              <a:t>En la parte front: </a:t>
            </a:r>
            <a:r>
              <a:rPr lang="es-ES" b="0" i="0" dirty="0" err="1">
                <a:effectLst/>
                <a:latin typeface="Consolas" panose="020B0609020204030204" pitchFamily="49" charset="0"/>
              </a:rPr>
              <a:t>npm</a:t>
            </a:r>
            <a:r>
              <a:rPr lang="es-ES" b="0" i="0" dirty="0">
                <a:effectLst/>
                <a:latin typeface="Consolas" panose="020B0609020204030204" pitchFamily="49" charset="0"/>
              </a:rPr>
              <a:t> i @microsoft/signalr</a:t>
            </a:r>
            <a:endParaRPr lang="es-ES" dirty="0"/>
          </a:p>
          <a:p>
            <a:r>
              <a:rPr lang="es-ES" dirty="0"/>
              <a:t> </a:t>
            </a:r>
          </a:p>
        </p:txBody>
      </p:sp>
      <p:pic>
        <p:nvPicPr>
          <p:cNvPr id="5" name="Imagen 4">
            <a:extLst>
              <a:ext uri="{FF2B5EF4-FFF2-40B4-BE49-F238E27FC236}">
                <a16:creationId xmlns:a16="http://schemas.microsoft.com/office/drawing/2014/main" id="{7C7A949C-0881-52C8-12AF-BB025F5BD322}"/>
              </a:ext>
            </a:extLst>
          </p:cNvPr>
          <p:cNvPicPr>
            <a:picLocks noChangeAspect="1"/>
          </p:cNvPicPr>
          <p:nvPr/>
        </p:nvPicPr>
        <p:blipFill>
          <a:blip r:embed="rId2"/>
          <a:stretch>
            <a:fillRect/>
          </a:stretch>
        </p:blipFill>
        <p:spPr>
          <a:xfrm>
            <a:off x="193943" y="3901291"/>
            <a:ext cx="6896100" cy="2162175"/>
          </a:xfrm>
          <a:prstGeom prst="rect">
            <a:avLst/>
          </a:prstGeom>
        </p:spPr>
      </p:pic>
      <p:sp>
        <p:nvSpPr>
          <p:cNvPr id="8" name="CuadroTexto 7">
            <a:extLst>
              <a:ext uri="{FF2B5EF4-FFF2-40B4-BE49-F238E27FC236}">
                <a16:creationId xmlns:a16="http://schemas.microsoft.com/office/drawing/2014/main" id="{79628491-AA95-EE84-4331-EF4A234C5D28}"/>
              </a:ext>
            </a:extLst>
          </p:cNvPr>
          <p:cNvSpPr txBox="1"/>
          <p:nvPr/>
        </p:nvSpPr>
        <p:spPr>
          <a:xfrm>
            <a:off x="110169" y="1074039"/>
            <a:ext cx="8454298" cy="369332"/>
          </a:xfrm>
          <a:prstGeom prst="rect">
            <a:avLst/>
          </a:prstGeom>
          <a:noFill/>
        </p:spPr>
        <p:txBody>
          <a:bodyPr wrap="square">
            <a:spAutoFit/>
          </a:bodyPr>
          <a:lstStyle/>
          <a:p>
            <a:r>
              <a:rPr lang="es-ES" dirty="0"/>
              <a:t>https://www.youtube.com/watch?v=uJ5OCEcgeNA&amp;t=130s&amp;ab_channel=AsielAlvarez</a:t>
            </a:r>
          </a:p>
        </p:txBody>
      </p:sp>
    </p:spTree>
    <p:extLst>
      <p:ext uri="{BB962C8B-B14F-4D97-AF65-F5344CB8AC3E}">
        <p14:creationId xmlns:p14="http://schemas.microsoft.com/office/powerpoint/2010/main" val="26380104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0B73239-6D3F-5127-67E5-BC5C0D3B1282}"/>
              </a:ext>
            </a:extLst>
          </p:cNvPr>
          <p:cNvSpPr>
            <a:spLocks noGrp="1"/>
          </p:cNvSpPr>
          <p:nvPr>
            <p:ph type="sldNum" sz="quarter" idx="12"/>
          </p:nvPr>
        </p:nvSpPr>
        <p:spPr/>
        <p:txBody>
          <a:bodyPr/>
          <a:lstStyle/>
          <a:p>
            <a:fld id="{9A396ACE-1A63-459D-82B4-27C23849521D}" type="slidenum">
              <a:rPr lang="es-ES" smtClean="0"/>
              <a:t>59</a:t>
            </a:fld>
            <a:endParaRPr lang="es-ES"/>
          </a:p>
        </p:txBody>
      </p:sp>
      <p:pic>
        <p:nvPicPr>
          <p:cNvPr id="6" name="Imagen 5">
            <a:extLst>
              <a:ext uri="{FF2B5EF4-FFF2-40B4-BE49-F238E27FC236}">
                <a16:creationId xmlns:a16="http://schemas.microsoft.com/office/drawing/2014/main" id="{9EA3D2EA-2B73-3534-95FA-017C9BE83DF8}"/>
              </a:ext>
            </a:extLst>
          </p:cNvPr>
          <p:cNvPicPr>
            <a:picLocks noChangeAspect="1"/>
          </p:cNvPicPr>
          <p:nvPr/>
        </p:nvPicPr>
        <p:blipFill>
          <a:blip r:embed="rId2"/>
          <a:stretch>
            <a:fillRect/>
          </a:stretch>
        </p:blipFill>
        <p:spPr>
          <a:xfrm>
            <a:off x="157611" y="1366091"/>
            <a:ext cx="4558378" cy="2367824"/>
          </a:xfrm>
          <a:prstGeom prst="rect">
            <a:avLst/>
          </a:prstGeom>
        </p:spPr>
      </p:pic>
      <p:pic>
        <p:nvPicPr>
          <p:cNvPr id="8" name="Imagen 7">
            <a:extLst>
              <a:ext uri="{FF2B5EF4-FFF2-40B4-BE49-F238E27FC236}">
                <a16:creationId xmlns:a16="http://schemas.microsoft.com/office/drawing/2014/main" id="{1323E073-5E76-0AA9-F64D-737E540DE691}"/>
              </a:ext>
            </a:extLst>
          </p:cNvPr>
          <p:cNvPicPr>
            <a:picLocks noChangeAspect="1"/>
          </p:cNvPicPr>
          <p:nvPr/>
        </p:nvPicPr>
        <p:blipFill>
          <a:blip r:embed="rId3"/>
          <a:stretch>
            <a:fillRect/>
          </a:stretch>
        </p:blipFill>
        <p:spPr>
          <a:xfrm>
            <a:off x="5190012" y="1366091"/>
            <a:ext cx="4558379" cy="2728697"/>
          </a:xfrm>
          <a:prstGeom prst="rect">
            <a:avLst/>
          </a:prstGeom>
        </p:spPr>
      </p:pic>
    </p:spTree>
    <p:extLst>
      <p:ext uri="{BB962C8B-B14F-4D97-AF65-F5344CB8AC3E}">
        <p14:creationId xmlns:p14="http://schemas.microsoft.com/office/powerpoint/2010/main" val="161829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6</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524317" y="3212908"/>
            <a:ext cx="97013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1990</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452117" y="3211623"/>
            <a:ext cx="121585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2008</a:t>
            </a:r>
          </a:p>
        </p:txBody>
      </p:sp>
      <p:sp>
        <p:nvSpPr>
          <p:cNvPr id="23" name="CuadroTexto 22">
            <a:extLst>
              <a:ext uri="{FF2B5EF4-FFF2-40B4-BE49-F238E27FC236}">
                <a16:creationId xmlns:a16="http://schemas.microsoft.com/office/drawing/2014/main" id="{2EF61F18-1C54-CF11-407A-BBA9841EC6F9}"/>
              </a:ext>
            </a:extLst>
          </p:cNvPr>
          <p:cNvSpPr txBox="1"/>
          <p:nvPr/>
        </p:nvSpPr>
        <p:spPr>
          <a:xfrm>
            <a:off x="6417614" y="3205697"/>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2013</a:t>
            </a:r>
          </a:p>
        </p:txBody>
      </p:sp>
      <p:sp>
        <p:nvSpPr>
          <p:cNvPr id="24" name="CuadroTexto 23">
            <a:extLst>
              <a:ext uri="{FF2B5EF4-FFF2-40B4-BE49-F238E27FC236}">
                <a16:creationId xmlns:a16="http://schemas.microsoft.com/office/drawing/2014/main" id="{B4D03226-3A71-E42C-CBED-975AAF0C92FF}"/>
              </a:ext>
            </a:extLst>
          </p:cNvPr>
          <p:cNvSpPr txBox="1"/>
          <p:nvPr/>
        </p:nvSpPr>
        <p:spPr>
          <a:xfrm>
            <a:off x="7798590" y="3205697"/>
            <a:ext cx="13699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2014</a:t>
            </a:r>
          </a:p>
        </p:txBody>
      </p:sp>
      <p:sp>
        <p:nvSpPr>
          <p:cNvPr id="25" name="CuadroTexto 24">
            <a:extLst>
              <a:ext uri="{FF2B5EF4-FFF2-40B4-BE49-F238E27FC236}">
                <a16:creationId xmlns:a16="http://schemas.microsoft.com/office/drawing/2014/main" id="{08E315CF-9D53-1A09-A338-74BA4FF4CA80}"/>
              </a:ext>
            </a:extLst>
          </p:cNvPr>
          <p:cNvSpPr txBox="1"/>
          <p:nvPr/>
        </p:nvSpPr>
        <p:spPr>
          <a:xfrm>
            <a:off x="5054175" y="3205698"/>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2012</a:t>
            </a:r>
          </a:p>
        </p:txBody>
      </p:sp>
      <p:sp>
        <p:nvSpPr>
          <p:cNvPr id="26" name="CuadroTexto 25">
            <a:extLst>
              <a:ext uri="{FF2B5EF4-FFF2-40B4-BE49-F238E27FC236}">
                <a16:creationId xmlns:a16="http://schemas.microsoft.com/office/drawing/2014/main" id="{DC9812D9-FD61-EA77-CA46-3DA81CA0F51B}"/>
              </a:ext>
            </a:extLst>
          </p:cNvPr>
          <p:cNvSpPr txBox="1"/>
          <p:nvPr/>
        </p:nvSpPr>
        <p:spPr>
          <a:xfrm>
            <a:off x="1485334" y="3211623"/>
            <a:ext cx="9701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2005</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673827" y="3211623"/>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2011</a:t>
            </a:r>
          </a:p>
        </p:txBody>
      </p:sp>
      <p:sp>
        <p:nvSpPr>
          <p:cNvPr id="36" name="Elipse 35">
            <a:extLst>
              <a:ext uri="{FF2B5EF4-FFF2-40B4-BE49-F238E27FC236}">
                <a16:creationId xmlns:a16="http://schemas.microsoft.com/office/drawing/2014/main" id="{9721B963-AB0E-7538-534F-4D80AEB8D08E}"/>
              </a:ext>
            </a:extLst>
          </p:cNvPr>
          <p:cNvSpPr/>
          <p:nvPr/>
        </p:nvSpPr>
        <p:spPr>
          <a:xfrm>
            <a:off x="7798688" y="2622207"/>
            <a:ext cx="1530000" cy="153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DE9CA4CD-E082-3FB5-F751-17B09BA08856}"/>
              </a:ext>
            </a:extLst>
          </p:cNvPr>
          <p:cNvSpPr/>
          <p:nvPr/>
        </p:nvSpPr>
        <p:spPr>
          <a:xfrm>
            <a:off x="5049648" y="2631289"/>
            <a:ext cx="1530000" cy="1530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9" name="Elipse 38">
            <a:extLst>
              <a:ext uri="{FF2B5EF4-FFF2-40B4-BE49-F238E27FC236}">
                <a16:creationId xmlns:a16="http://schemas.microsoft.com/office/drawing/2014/main" id="{C6C5C1FA-015E-DEBB-3E07-E0A487D0E879}"/>
              </a:ext>
            </a:extLst>
          </p:cNvPr>
          <p:cNvSpPr/>
          <p:nvPr/>
        </p:nvSpPr>
        <p:spPr>
          <a:xfrm>
            <a:off x="6432648" y="2609161"/>
            <a:ext cx="1530000" cy="15300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AEAD07F1-754A-DA24-97F4-D789AE0255D8}"/>
              </a:ext>
            </a:extLst>
          </p:cNvPr>
          <p:cNvSpPr/>
          <p:nvPr/>
        </p:nvSpPr>
        <p:spPr>
          <a:xfrm>
            <a:off x="2442076" y="2715363"/>
            <a:ext cx="1350000" cy="1350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7B3653B-B1AA-2932-7354-56F42CBB942B}"/>
              </a:ext>
            </a:extLst>
          </p:cNvPr>
          <p:cNvSpPr/>
          <p:nvPr/>
        </p:nvSpPr>
        <p:spPr>
          <a:xfrm>
            <a:off x="3666648" y="2622207"/>
            <a:ext cx="1530000" cy="1530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979657-89A8-BC32-8056-27411D975435}"/>
              </a:ext>
            </a:extLst>
          </p:cNvPr>
          <p:cNvSpPr/>
          <p:nvPr/>
        </p:nvSpPr>
        <p:spPr>
          <a:xfrm>
            <a:off x="508493" y="2860249"/>
            <a:ext cx="1080000" cy="1080000"/>
          </a:xfrm>
          <a:prstGeom prst="ellipse">
            <a:avLst/>
          </a:prstGeom>
          <a:solidFill>
            <a:srgbClr val="FF339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3FFF5FE-F7B6-5D6D-F165-E8CBCF0B9F85}"/>
              </a:ext>
            </a:extLst>
          </p:cNvPr>
          <p:cNvSpPr/>
          <p:nvPr/>
        </p:nvSpPr>
        <p:spPr>
          <a:xfrm>
            <a:off x="1498725" y="2860249"/>
            <a:ext cx="1080000" cy="1080000"/>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54" name="Conector recto 53">
            <a:extLst>
              <a:ext uri="{FF2B5EF4-FFF2-40B4-BE49-F238E27FC236}">
                <a16:creationId xmlns:a16="http://schemas.microsoft.com/office/drawing/2014/main" id="{E537E3E1-08DB-681F-6C47-CE4439545D56}"/>
              </a:ext>
            </a:extLst>
          </p:cNvPr>
          <p:cNvCxnSpPr>
            <a:cxnSpLocks/>
            <a:stCxn id="69" idx="0"/>
          </p:cNvCxnSpPr>
          <p:nvPr/>
        </p:nvCxnSpPr>
        <p:spPr>
          <a:xfrm flipH="1" flipV="1">
            <a:off x="1048493" y="3940249"/>
            <a:ext cx="15823" cy="376914"/>
          </a:xfrm>
          <a:prstGeom prst="line">
            <a:avLst/>
          </a:prstGeom>
          <a:ln w="1905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42FBE3AF-C6A5-FCD7-C7BF-C9F48C5DC0E8}"/>
              </a:ext>
            </a:extLst>
          </p:cNvPr>
          <p:cNvCxnSpPr>
            <a:cxnSpLocks/>
          </p:cNvCxnSpPr>
          <p:nvPr/>
        </p:nvCxnSpPr>
        <p:spPr>
          <a:xfrm flipH="1" flipV="1">
            <a:off x="4355860" y="2237057"/>
            <a:ext cx="29122" cy="358874"/>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FD033B9-D0DA-C97E-77A2-FF782866661D}"/>
              </a:ext>
            </a:extLst>
          </p:cNvPr>
          <p:cNvCxnSpPr>
            <a:cxnSpLocks/>
            <a:endCxn id="30" idx="2"/>
          </p:cNvCxnSpPr>
          <p:nvPr/>
        </p:nvCxnSpPr>
        <p:spPr>
          <a:xfrm flipH="1" flipV="1">
            <a:off x="5736674" y="1561377"/>
            <a:ext cx="77974" cy="1038838"/>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0F5DACE9-08FD-4E9D-5122-EE70BEA0FEA9}"/>
              </a:ext>
            </a:extLst>
          </p:cNvPr>
          <p:cNvCxnSpPr>
            <a:cxnSpLocks/>
          </p:cNvCxnSpPr>
          <p:nvPr/>
        </p:nvCxnSpPr>
        <p:spPr>
          <a:xfrm flipH="1" flipV="1">
            <a:off x="7262668" y="4129194"/>
            <a:ext cx="43247" cy="710562"/>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CE81CC0B-4326-6855-1FAD-47681AA0426E}"/>
              </a:ext>
            </a:extLst>
          </p:cNvPr>
          <p:cNvSpPr txBox="1"/>
          <p:nvPr/>
        </p:nvSpPr>
        <p:spPr>
          <a:xfrm>
            <a:off x="524317" y="4317163"/>
            <a:ext cx="1079997" cy="338554"/>
          </a:xfrm>
          <a:prstGeom prst="rect">
            <a:avLst/>
          </a:prstGeom>
          <a:noFill/>
        </p:spPr>
        <p:txBody>
          <a:bodyPr wrap="square">
            <a:spAutoFit/>
          </a:bodyPr>
          <a:lstStyle/>
          <a:p>
            <a:pPr algn="ctr"/>
            <a:r>
              <a:rPr lang="es-ES" sz="1600" b="1" u="sng" dirty="0">
                <a:solidFill>
                  <a:schemeClr val="tx1">
                    <a:lumMod val="50000"/>
                    <a:lumOff val="50000"/>
                  </a:schemeClr>
                </a:solidFill>
                <a:effectLst/>
              </a:rPr>
              <a:t>HTTP/1.1</a:t>
            </a:r>
            <a:endParaRPr lang="es-ES" sz="1600" u="sng" dirty="0">
              <a:solidFill>
                <a:schemeClr val="tx1">
                  <a:lumMod val="50000"/>
                  <a:lumOff val="50000"/>
                </a:schemeClr>
              </a:solidFill>
            </a:endParaRPr>
          </a:p>
        </p:txBody>
      </p:sp>
      <p:sp>
        <p:nvSpPr>
          <p:cNvPr id="74" name="CuadroTexto 73">
            <a:extLst>
              <a:ext uri="{FF2B5EF4-FFF2-40B4-BE49-F238E27FC236}">
                <a16:creationId xmlns:a16="http://schemas.microsoft.com/office/drawing/2014/main" id="{143A40F1-1592-119A-65D3-34C63A37D3A9}"/>
              </a:ext>
            </a:extLst>
          </p:cNvPr>
          <p:cNvSpPr txBox="1"/>
          <p:nvPr/>
        </p:nvSpPr>
        <p:spPr>
          <a:xfrm>
            <a:off x="3673827" y="1549507"/>
            <a:ext cx="1436515" cy="584775"/>
          </a:xfrm>
          <a:prstGeom prst="rect">
            <a:avLst/>
          </a:prstGeom>
          <a:noFill/>
        </p:spPr>
        <p:txBody>
          <a:bodyPr wrap="square">
            <a:spAutoFit/>
          </a:bodyPr>
          <a:lstStyle/>
          <a:p>
            <a:pPr algn="ctr"/>
            <a:r>
              <a:rPr lang="es-ES" sz="1600" b="1" u="sng" dirty="0">
                <a:effectLst/>
              </a:rPr>
              <a:t>WebSocket (2011)</a:t>
            </a:r>
            <a:endParaRPr lang="es-ES" sz="1200" b="1" u="sng" dirty="0"/>
          </a:p>
        </p:txBody>
      </p:sp>
      <p:sp>
        <p:nvSpPr>
          <p:cNvPr id="14" name="CuadroTexto 13">
            <a:extLst>
              <a:ext uri="{FF2B5EF4-FFF2-40B4-BE49-F238E27FC236}">
                <a16:creationId xmlns:a16="http://schemas.microsoft.com/office/drawing/2014/main" id="{A0BB3C0A-16B5-297D-8293-A54D24F9DBE8}"/>
              </a:ext>
            </a:extLst>
          </p:cNvPr>
          <p:cNvSpPr txBox="1"/>
          <p:nvPr/>
        </p:nvSpPr>
        <p:spPr>
          <a:xfrm>
            <a:off x="1313918" y="4551300"/>
            <a:ext cx="1669288" cy="584775"/>
          </a:xfrm>
          <a:prstGeom prst="rect">
            <a:avLst/>
          </a:prstGeom>
          <a:noFill/>
        </p:spPr>
        <p:txBody>
          <a:bodyPr wrap="square">
            <a:spAutoFit/>
          </a:bodyPr>
          <a:lstStyle/>
          <a:p>
            <a:pPr algn="ctr"/>
            <a:r>
              <a:rPr lang="es-ES" sz="1600" b="1" u="sng" dirty="0"/>
              <a:t>Long </a:t>
            </a:r>
            <a:r>
              <a:rPr lang="es-ES" sz="1600" b="1" u="sng" dirty="0" err="1"/>
              <a:t>Polling</a:t>
            </a:r>
            <a:r>
              <a:rPr lang="es-ES" sz="1600" b="1" u="sng" dirty="0"/>
              <a:t> (2005) </a:t>
            </a:r>
          </a:p>
        </p:txBody>
      </p:sp>
      <p:cxnSp>
        <p:nvCxnSpPr>
          <p:cNvPr id="17" name="Conector recto 16">
            <a:extLst>
              <a:ext uri="{FF2B5EF4-FFF2-40B4-BE49-F238E27FC236}">
                <a16:creationId xmlns:a16="http://schemas.microsoft.com/office/drawing/2014/main" id="{ED82B5C2-340C-80C1-A9BC-BCBBD2975E00}"/>
              </a:ext>
            </a:extLst>
          </p:cNvPr>
          <p:cNvCxnSpPr>
            <a:cxnSpLocks/>
          </p:cNvCxnSpPr>
          <p:nvPr/>
        </p:nvCxnSpPr>
        <p:spPr>
          <a:xfrm flipH="1" flipV="1">
            <a:off x="2080509" y="3940249"/>
            <a:ext cx="17995" cy="56322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cxnSp>
        <p:nvCxnSpPr>
          <p:cNvPr id="6" name="Conector recto 5">
            <a:extLst>
              <a:ext uri="{FF2B5EF4-FFF2-40B4-BE49-F238E27FC236}">
                <a16:creationId xmlns:a16="http://schemas.microsoft.com/office/drawing/2014/main" id="{3BD1AFD0-5F25-1A68-9985-86E1CA6F099E}"/>
              </a:ext>
            </a:extLst>
          </p:cNvPr>
          <p:cNvCxnSpPr>
            <a:cxnSpLocks/>
          </p:cNvCxnSpPr>
          <p:nvPr/>
        </p:nvCxnSpPr>
        <p:spPr>
          <a:xfrm flipH="1" flipV="1">
            <a:off x="3136999" y="4090095"/>
            <a:ext cx="35459" cy="105831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AD2CA2A-0322-35B6-5B55-0CE854DBA1E0}"/>
              </a:ext>
            </a:extLst>
          </p:cNvPr>
          <p:cNvSpPr txBox="1"/>
          <p:nvPr/>
        </p:nvSpPr>
        <p:spPr>
          <a:xfrm>
            <a:off x="2452117" y="5148408"/>
            <a:ext cx="1669288" cy="584775"/>
          </a:xfrm>
          <a:prstGeom prst="rect">
            <a:avLst/>
          </a:prstGeom>
          <a:noFill/>
        </p:spPr>
        <p:txBody>
          <a:bodyPr wrap="square">
            <a:spAutoFit/>
          </a:bodyPr>
          <a:lstStyle/>
          <a:p>
            <a:pPr algn="ctr"/>
            <a:r>
              <a:rPr lang="es-ES" sz="1600" b="1" u="sng" dirty="0"/>
              <a:t>Server </a:t>
            </a:r>
            <a:r>
              <a:rPr lang="es-ES" sz="1600" b="1" u="sng" dirty="0" err="1"/>
              <a:t>Sent</a:t>
            </a:r>
            <a:r>
              <a:rPr lang="es-ES" sz="1600" b="1" u="sng" dirty="0"/>
              <a:t> </a:t>
            </a:r>
            <a:r>
              <a:rPr lang="es-ES" sz="1600" b="1" u="sng" dirty="0" err="1"/>
              <a:t>Events</a:t>
            </a:r>
            <a:r>
              <a:rPr lang="es-ES" sz="1600" b="1" u="sng" dirty="0"/>
              <a:t> (2008) </a:t>
            </a:r>
          </a:p>
        </p:txBody>
      </p:sp>
      <p:sp>
        <p:nvSpPr>
          <p:cNvPr id="30" name="CuadroTexto 29">
            <a:extLst>
              <a:ext uri="{FF2B5EF4-FFF2-40B4-BE49-F238E27FC236}">
                <a16:creationId xmlns:a16="http://schemas.microsoft.com/office/drawing/2014/main" id="{0535EFF5-DB1D-DF7F-E378-F0E214050D04}"/>
              </a:ext>
            </a:extLst>
          </p:cNvPr>
          <p:cNvSpPr txBox="1"/>
          <p:nvPr/>
        </p:nvSpPr>
        <p:spPr>
          <a:xfrm>
            <a:off x="4652494" y="730380"/>
            <a:ext cx="2168359" cy="830997"/>
          </a:xfrm>
          <a:prstGeom prst="rect">
            <a:avLst/>
          </a:prstGeom>
          <a:noFill/>
        </p:spPr>
        <p:txBody>
          <a:bodyPr wrap="square">
            <a:spAutoFit/>
          </a:bodyPr>
          <a:lstStyle/>
          <a:p>
            <a:pPr algn="ctr"/>
            <a:r>
              <a:rPr lang="es-ES" sz="1600" b="1" u="sng" dirty="0" err="1">
                <a:effectLst/>
              </a:rPr>
              <a:t>Forever</a:t>
            </a:r>
            <a:r>
              <a:rPr lang="es-ES" sz="1600" b="1" u="sng" dirty="0">
                <a:effectLst/>
              </a:rPr>
              <a:t> </a:t>
            </a:r>
            <a:r>
              <a:rPr lang="es-ES" sz="1600" b="1" u="sng" dirty="0" err="1">
                <a:effectLst/>
              </a:rPr>
              <a:t>Frame</a:t>
            </a:r>
            <a:r>
              <a:rPr lang="es-ES" sz="1600" b="1" u="sng" dirty="0"/>
              <a:t> (Variante Long </a:t>
            </a:r>
            <a:r>
              <a:rPr lang="es-ES" sz="1600" b="1" u="sng" dirty="0" err="1"/>
              <a:t>Polling</a:t>
            </a:r>
            <a:r>
              <a:rPr lang="es-ES" sz="1600" b="1" u="sng" dirty="0"/>
              <a:t>)</a:t>
            </a:r>
            <a:r>
              <a:rPr lang="es-ES" sz="1600" b="1" u="sng" dirty="0">
                <a:effectLst/>
              </a:rPr>
              <a:t> (2012)</a:t>
            </a:r>
            <a:endParaRPr lang="es-ES" sz="1200" b="1" u="sng" dirty="0"/>
          </a:p>
        </p:txBody>
      </p:sp>
      <p:sp>
        <p:nvSpPr>
          <p:cNvPr id="32" name="CuadroTexto 31">
            <a:extLst>
              <a:ext uri="{FF2B5EF4-FFF2-40B4-BE49-F238E27FC236}">
                <a16:creationId xmlns:a16="http://schemas.microsoft.com/office/drawing/2014/main" id="{9D44DD3F-3FA8-EBAE-1D63-B96618BBFBBE}"/>
              </a:ext>
            </a:extLst>
          </p:cNvPr>
          <p:cNvSpPr txBox="1"/>
          <p:nvPr/>
        </p:nvSpPr>
        <p:spPr>
          <a:xfrm>
            <a:off x="6718599" y="4890974"/>
            <a:ext cx="1345423" cy="1077218"/>
          </a:xfrm>
          <a:prstGeom prst="rect">
            <a:avLst/>
          </a:prstGeom>
          <a:noFill/>
        </p:spPr>
        <p:txBody>
          <a:bodyPr wrap="square">
            <a:spAutoFit/>
          </a:bodyPr>
          <a:lstStyle/>
          <a:p>
            <a:pPr algn="ctr"/>
            <a:r>
              <a:rPr lang="es-ES" sz="1600" b="1" u="sng" dirty="0" err="1">
                <a:effectLst/>
              </a:rPr>
              <a:t>Signal</a:t>
            </a:r>
            <a:r>
              <a:rPr lang="es-ES" sz="1600" b="1" u="sng" dirty="0">
                <a:effectLst/>
              </a:rPr>
              <a:t> R </a:t>
            </a:r>
            <a:r>
              <a:rPr lang="es-ES" sz="1600" b="1" u="sng" dirty="0"/>
              <a:t>(Basada en WebSocket)</a:t>
            </a:r>
            <a:r>
              <a:rPr lang="es-ES" sz="1600" b="1" u="sng" dirty="0">
                <a:effectLst/>
              </a:rPr>
              <a:t> (2013)</a:t>
            </a:r>
            <a:endParaRPr lang="es-ES" sz="1200" b="1" u="sng" dirty="0"/>
          </a:p>
        </p:txBody>
      </p:sp>
    </p:spTree>
    <p:extLst>
      <p:ext uri="{BB962C8B-B14F-4D97-AF65-F5344CB8AC3E}">
        <p14:creationId xmlns:p14="http://schemas.microsoft.com/office/powerpoint/2010/main" val="2434575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B78E0B5-D0EF-8881-DD60-FAAEEF01904C}"/>
              </a:ext>
            </a:extLst>
          </p:cNvPr>
          <p:cNvSpPr>
            <a:spLocks noGrp="1"/>
          </p:cNvSpPr>
          <p:nvPr>
            <p:ph type="sldNum" sz="quarter" idx="12"/>
          </p:nvPr>
        </p:nvSpPr>
        <p:spPr/>
        <p:txBody>
          <a:bodyPr/>
          <a:lstStyle/>
          <a:p>
            <a:fld id="{9A396ACE-1A63-459D-82B4-27C23849521D}" type="slidenum">
              <a:rPr lang="es-ES" smtClean="0"/>
              <a:t>60</a:t>
            </a:fld>
            <a:endParaRPr lang="es-ES"/>
          </a:p>
        </p:txBody>
      </p:sp>
      <p:graphicFrame>
        <p:nvGraphicFramePr>
          <p:cNvPr id="2" name="Tabla 1">
            <a:extLst>
              <a:ext uri="{FF2B5EF4-FFF2-40B4-BE49-F238E27FC236}">
                <a16:creationId xmlns:a16="http://schemas.microsoft.com/office/drawing/2014/main" id="{B2F8021D-307C-F1AC-7712-68739533FB35}"/>
              </a:ext>
            </a:extLst>
          </p:cNvPr>
          <p:cNvGraphicFramePr>
            <a:graphicFrameLocks noGrp="1"/>
          </p:cNvGraphicFramePr>
          <p:nvPr>
            <p:extLst>
              <p:ext uri="{D42A27DB-BD31-4B8C-83A1-F6EECF244321}">
                <p14:modId xmlns:p14="http://schemas.microsoft.com/office/powerpoint/2010/main" val="979813586"/>
              </p:ext>
            </p:extLst>
          </p:nvPr>
        </p:nvGraphicFramePr>
        <p:xfrm>
          <a:off x="287383" y="953590"/>
          <a:ext cx="9222375" cy="5185953"/>
        </p:xfrm>
        <a:graphic>
          <a:graphicData uri="http://schemas.openxmlformats.org/drawingml/2006/table">
            <a:tbl>
              <a:tblPr firstRow="1" bandRow="1">
                <a:tableStyleId>{5C22544A-7EE6-4342-B048-85BDC9FD1C3A}</a:tableStyleId>
              </a:tblPr>
              <a:tblGrid>
                <a:gridCol w="1254034">
                  <a:extLst>
                    <a:ext uri="{9D8B030D-6E8A-4147-A177-3AD203B41FA5}">
                      <a16:colId xmlns:a16="http://schemas.microsoft.com/office/drawing/2014/main" val="987601522"/>
                    </a:ext>
                  </a:extLst>
                </a:gridCol>
                <a:gridCol w="3540034">
                  <a:extLst>
                    <a:ext uri="{9D8B030D-6E8A-4147-A177-3AD203B41FA5}">
                      <a16:colId xmlns:a16="http://schemas.microsoft.com/office/drawing/2014/main" val="2634931366"/>
                    </a:ext>
                  </a:extLst>
                </a:gridCol>
                <a:gridCol w="1371600">
                  <a:extLst>
                    <a:ext uri="{9D8B030D-6E8A-4147-A177-3AD203B41FA5}">
                      <a16:colId xmlns:a16="http://schemas.microsoft.com/office/drawing/2014/main" val="3827611926"/>
                    </a:ext>
                  </a:extLst>
                </a:gridCol>
                <a:gridCol w="1724298">
                  <a:extLst>
                    <a:ext uri="{9D8B030D-6E8A-4147-A177-3AD203B41FA5}">
                      <a16:colId xmlns:a16="http://schemas.microsoft.com/office/drawing/2014/main" val="685199031"/>
                    </a:ext>
                  </a:extLst>
                </a:gridCol>
                <a:gridCol w="1332409">
                  <a:extLst>
                    <a:ext uri="{9D8B030D-6E8A-4147-A177-3AD203B41FA5}">
                      <a16:colId xmlns:a16="http://schemas.microsoft.com/office/drawing/2014/main" val="3278579592"/>
                    </a:ext>
                  </a:extLst>
                </a:gridCol>
              </a:tblGrid>
              <a:tr h="275376">
                <a:tc>
                  <a:txBody>
                    <a:bodyPr/>
                    <a:lstStyle/>
                    <a:p>
                      <a:r>
                        <a:rPr lang="es-ES" sz="1800" b="0" i="0" kern="1200" dirty="0">
                          <a:solidFill>
                            <a:schemeClr val="lt1"/>
                          </a:solidFill>
                          <a:effectLst/>
                          <a:latin typeface="+mn-lt"/>
                          <a:ea typeface="+mn-ea"/>
                          <a:cs typeface="+mn-cs"/>
                        </a:rPr>
                        <a:t>Tecnología</a:t>
                      </a:r>
                      <a:endParaRPr lang="es-ES" dirty="0"/>
                    </a:p>
                  </a:txBody>
                  <a:tcPr/>
                </a:tc>
                <a:tc>
                  <a:txBody>
                    <a:bodyPr/>
                    <a:lstStyle/>
                    <a:p>
                      <a:r>
                        <a:rPr lang="es-ES" sz="1800" b="0" i="0" kern="1200" dirty="0">
                          <a:solidFill>
                            <a:schemeClr val="lt1"/>
                          </a:solidFill>
                          <a:effectLst/>
                          <a:latin typeface="+mn-lt"/>
                          <a:ea typeface="+mn-ea"/>
                          <a:cs typeface="+mn-cs"/>
                        </a:rPr>
                        <a:t>Descripción</a:t>
                      </a:r>
                      <a:endParaRPr lang="es-ES" dirty="0"/>
                    </a:p>
                  </a:txBody>
                  <a:tcPr/>
                </a:tc>
                <a:tc>
                  <a:txBody>
                    <a:bodyPr/>
                    <a:lstStyle/>
                    <a:p>
                      <a:r>
                        <a:rPr lang="es-ES" sz="1800" b="0" i="0" kern="1200" dirty="0">
                          <a:solidFill>
                            <a:schemeClr val="lt1"/>
                          </a:solidFill>
                          <a:effectLst/>
                          <a:latin typeface="+mn-lt"/>
                          <a:ea typeface="+mn-ea"/>
                          <a:cs typeface="+mn-cs"/>
                        </a:rPr>
                        <a:t>Pros</a:t>
                      </a:r>
                      <a:endParaRPr lang="es-ES" dirty="0"/>
                    </a:p>
                  </a:txBody>
                  <a:tcPr/>
                </a:tc>
                <a:tc>
                  <a:txBody>
                    <a:bodyPr/>
                    <a:lstStyle/>
                    <a:p>
                      <a:r>
                        <a:rPr lang="es-ES" sz="1800" b="0" i="0" kern="1200" dirty="0">
                          <a:solidFill>
                            <a:schemeClr val="lt1"/>
                          </a:solidFill>
                          <a:effectLst/>
                          <a:latin typeface="+mn-lt"/>
                          <a:ea typeface="+mn-ea"/>
                          <a:cs typeface="+mn-cs"/>
                        </a:rPr>
                        <a:t>Contras</a:t>
                      </a:r>
                      <a:endParaRPr lang="es-ES" dirty="0"/>
                    </a:p>
                  </a:txBody>
                  <a:tcPr/>
                </a:tc>
                <a:tc>
                  <a:txBody>
                    <a:bodyPr/>
                    <a:lstStyle/>
                    <a:p>
                      <a:r>
                        <a:rPr lang="es-ES" sz="1800" b="0" i="0" kern="1200" dirty="0">
                          <a:solidFill>
                            <a:schemeClr val="lt1"/>
                          </a:solidFill>
                          <a:effectLst/>
                          <a:latin typeface="+mn-lt"/>
                          <a:ea typeface="+mn-ea"/>
                          <a:cs typeface="+mn-cs"/>
                        </a:rPr>
                        <a:t>Popularidad</a:t>
                      </a:r>
                      <a:endParaRPr lang="es-ES" dirty="0"/>
                    </a:p>
                  </a:txBody>
                  <a:tcPr/>
                </a:tc>
                <a:extLst>
                  <a:ext uri="{0D108BD9-81ED-4DB2-BD59-A6C34878D82A}">
                    <a16:rowId xmlns:a16="http://schemas.microsoft.com/office/drawing/2014/main" val="2933404005"/>
                  </a:ext>
                </a:extLst>
              </a:tr>
              <a:tr h="1162593">
                <a:tc>
                  <a:txBody>
                    <a:bodyPr/>
                    <a:lstStyle/>
                    <a:p>
                      <a:r>
                        <a:rPr lang="es-ES" sz="1200" b="0" i="0" kern="1200" dirty="0">
                          <a:solidFill>
                            <a:schemeClr val="dk1"/>
                          </a:solidFill>
                          <a:effectLst/>
                          <a:latin typeface="+mn-lt"/>
                          <a:ea typeface="+mn-ea"/>
                          <a:cs typeface="+mn-cs"/>
                        </a:rPr>
                        <a:t>Long </a:t>
                      </a:r>
                      <a:r>
                        <a:rPr lang="es-ES" sz="1200" b="0" i="0" kern="1200" dirty="0" err="1">
                          <a:solidFill>
                            <a:schemeClr val="dk1"/>
                          </a:solidFill>
                          <a:effectLst/>
                          <a:latin typeface="+mn-lt"/>
                          <a:ea typeface="+mn-ea"/>
                          <a:cs typeface="+mn-cs"/>
                        </a:rPr>
                        <a:t>polling</a:t>
                      </a:r>
                      <a:endParaRPr lang="es-ES" sz="1200" dirty="0"/>
                    </a:p>
                  </a:txBody>
                  <a:tcPr/>
                </a:tc>
                <a:tc>
                  <a:txBody>
                    <a:bodyPr/>
                    <a:lstStyle/>
                    <a:p>
                      <a:r>
                        <a:rPr lang="es-ES" sz="1200" b="0" i="0" kern="1200" dirty="0">
                          <a:solidFill>
                            <a:schemeClr val="dk1"/>
                          </a:solidFill>
                          <a:effectLst/>
                          <a:latin typeface="+mn-lt"/>
                          <a:ea typeface="+mn-ea"/>
                          <a:cs typeface="+mn-cs"/>
                        </a:rPr>
                        <a:t>Técnica que permite a un cliente mantener una conexión abierta con un servidor. El servidor envía datos al cliente cuando están disponibles.</a:t>
                      </a:r>
                      <a:endParaRPr lang="es-ES" sz="1200" dirty="0"/>
                    </a:p>
                  </a:txBody>
                  <a:tcPr/>
                </a:tc>
                <a:tc>
                  <a:txBody>
                    <a:bodyPr/>
                    <a:lstStyle/>
                    <a:p>
                      <a:r>
                        <a:rPr lang="es-ES" sz="1200" b="0" i="0" kern="1200" dirty="0">
                          <a:solidFill>
                            <a:schemeClr val="dk1"/>
                          </a:solidFill>
                          <a:effectLst/>
                          <a:latin typeface="+mn-lt"/>
                          <a:ea typeface="+mn-ea"/>
                          <a:cs typeface="+mn-cs"/>
                        </a:rPr>
                        <a:t>Fácil de implementar</a:t>
                      </a:r>
                      <a:endParaRPr lang="es-ES" sz="1200" dirty="0"/>
                    </a:p>
                  </a:txBody>
                  <a:tcPr/>
                </a:tc>
                <a:tc>
                  <a:txBody>
                    <a:bodyPr/>
                    <a:lstStyle/>
                    <a:p>
                      <a:r>
                        <a:rPr lang="es-ES" sz="1200" b="0" i="0" kern="1200" dirty="0">
                          <a:solidFill>
                            <a:schemeClr val="dk1"/>
                          </a:solidFill>
                          <a:effectLst/>
                          <a:latin typeface="+mn-lt"/>
                          <a:ea typeface="+mn-ea"/>
                          <a:cs typeface="+mn-cs"/>
                        </a:rPr>
                        <a:t>Puede ser ineficiente si el servidor no tiene datos disponibles con frecuencia</a:t>
                      </a:r>
                      <a:endParaRPr lang="es-ES" sz="1200" dirty="0"/>
                    </a:p>
                  </a:txBody>
                  <a:tcPr/>
                </a:tc>
                <a:tc>
                  <a:txBody>
                    <a:bodyPr/>
                    <a:lstStyle/>
                    <a:p>
                      <a:r>
                        <a:rPr lang="es-ES" sz="1200" b="0" i="0" kern="1200" dirty="0">
                          <a:solidFill>
                            <a:schemeClr val="dk1"/>
                          </a:solidFill>
                          <a:effectLst/>
                          <a:latin typeface="+mn-lt"/>
                          <a:ea typeface="+mn-ea"/>
                          <a:cs typeface="+mn-cs"/>
                        </a:rPr>
                        <a:t>Menos popular</a:t>
                      </a:r>
                      <a:endParaRPr lang="es-ES" sz="1200" dirty="0"/>
                    </a:p>
                  </a:txBody>
                  <a:tcPr/>
                </a:tc>
                <a:extLst>
                  <a:ext uri="{0D108BD9-81ED-4DB2-BD59-A6C34878D82A}">
                    <a16:rowId xmlns:a16="http://schemas.microsoft.com/office/drawing/2014/main" val="4198071839"/>
                  </a:ext>
                </a:extLst>
              </a:tr>
              <a:tr h="268650">
                <a:tc>
                  <a:txBody>
                    <a:bodyPr/>
                    <a:lstStyle/>
                    <a:p>
                      <a:r>
                        <a:rPr lang="es-ES" sz="1200" b="0" i="0" kern="1200" dirty="0">
                          <a:solidFill>
                            <a:schemeClr val="dk1"/>
                          </a:solidFill>
                          <a:effectLst/>
                          <a:latin typeface="+mn-lt"/>
                          <a:ea typeface="+mn-ea"/>
                          <a:cs typeface="+mn-cs"/>
                        </a:rPr>
                        <a:t>Server-</a:t>
                      </a:r>
                      <a:r>
                        <a:rPr lang="es-ES" sz="1200" b="0" i="0" kern="1200" dirty="0" err="1">
                          <a:solidFill>
                            <a:schemeClr val="dk1"/>
                          </a:solidFill>
                          <a:effectLst/>
                          <a:latin typeface="+mn-lt"/>
                          <a:ea typeface="+mn-ea"/>
                          <a:cs typeface="+mn-cs"/>
                        </a:rPr>
                        <a:t>sent</a:t>
                      </a:r>
                      <a:r>
                        <a:rPr lang="es-ES" sz="1200" b="0" i="0" kern="1200" dirty="0">
                          <a:solidFill>
                            <a:schemeClr val="dk1"/>
                          </a:solidFill>
                          <a:effectLst/>
                          <a:latin typeface="+mn-lt"/>
                          <a:ea typeface="+mn-ea"/>
                          <a:cs typeface="+mn-cs"/>
                        </a:rPr>
                        <a:t> </a:t>
                      </a:r>
                      <a:r>
                        <a:rPr lang="es-ES" sz="1200" b="0" i="0" kern="1200" dirty="0" err="1">
                          <a:solidFill>
                            <a:schemeClr val="dk1"/>
                          </a:solidFill>
                          <a:effectLst/>
                          <a:latin typeface="+mn-lt"/>
                          <a:ea typeface="+mn-ea"/>
                          <a:cs typeface="+mn-cs"/>
                        </a:rPr>
                        <a:t>events</a:t>
                      </a:r>
                      <a:endParaRPr lang="es-ES" sz="1200" dirty="0"/>
                    </a:p>
                  </a:txBody>
                  <a:tcPr/>
                </a:tc>
                <a:tc>
                  <a:txBody>
                    <a:bodyPr/>
                    <a:lstStyle/>
                    <a:p>
                      <a:r>
                        <a:rPr lang="es-ES" sz="1200" b="0" i="0" kern="1200" dirty="0">
                          <a:solidFill>
                            <a:schemeClr val="dk1"/>
                          </a:solidFill>
                          <a:effectLst/>
                          <a:latin typeface="+mn-lt"/>
                          <a:ea typeface="+mn-ea"/>
                          <a:cs typeface="+mn-cs"/>
                        </a:rPr>
                        <a:t>Tecnología que permite a un servidor enviar datos a un cliente en tiempo real sin necesidad de que el cliente realice peticiones.</a:t>
                      </a:r>
                      <a:endParaRPr lang="es-ES" sz="1200" dirty="0"/>
                    </a:p>
                  </a:txBody>
                  <a:tcPr/>
                </a:tc>
                <a:tc>
                  <a:txBody>
                    <a:bodyPr/>
                    <a:lstStyle/>
                    <a:p>
                      <a:r>
                        <a:rPr lang="es-ES" sz="1200" b="0" i="0" kern="1200" dirty="0">
                          <a:solidFill>
                            <a:schemeClr val="dk1"/>
                          </a:solidFill>
                          <a:effectLst/>
                          <a:latin typeface="+mn-lt"/>
                          <a:ea typeface="+mn-ea"/>
                          <a:cs typeface="+mn-cs"/>
                        </a:rPr>
                        <a:t>Eficiente</a:t>
                      </a:r>
                      <a:endParaRPr lang="es-ES" sz="1200" dirty="0"/>
                    </a:p>
                  </a:txBody>
                  <a:tcPr/>
                </a:tc>
                <a:tc>
                  <a:txBody>
                    <a:bodyPr/>
                    <a:lstStyle/>
                    <a:p>
                      <a:r>
                        <a:rPr lang="es-ES" sz="1200" b="0" i="0" kern="1200" dirty="0">
                          <a:solidFill>
                            <a:schemeClr val="dk1"/>
                          </a:solidFill>
                          <a:effectLst/>
                          <a:latin typeface="+mn-lt"/>
                          <a:ea typeface="+mn-ea"/>
                          <a:cs typeface="+mn-cs"/>
                        </a:rPr>
                        <a:t>No es tan reactiva como otras tecnologías</a:t>
                      </a:r>
                      <a:endParaRPr lang="es-ES" sz="1200" dirty="0"/>
                    </a:p>
                  </a:txBody>
                  <a:tcPr/>
                </a:tc>
                <a:tc>
                  <a:txBody>
                    <a:bodyPr/>
                    <a:lstStyle/>
                    <a:p>
                      <a:r>
                        <a:rPr lang="es-ES" sz="1200" b="0" i="0" kern="1200" dirty="0">
                          <a:solidFill>
                            <a:schemeClr val="dk1"/>
                          </a:solidFill>
                          <a:effectLst/>
                          <a:latin typeface="+mn-lt"/>
                          <a:ea typeface="+mn-ea"/>
                          <a:cs typeface="+mn-cs"/>
                        </a:rPr>
                        <a:t>Popular para aplicaciones que necesitan recibir datos periódicamente</a:t>
                      </a:r>
                      <a:endParaRPr lang="es-ES" sz="1200" dirty="0"/>
                    </a:p>
                  </a:txBody>
                  <a:tcPr/>
                </a:tc>
                <a:extLst>
                  <a:ext uri="{0D108BD9-81ED-4DB2-BD59-A6C34878D82A}">
                    <a16:rowId xmlns:a16="http://schemas.microsoft.com/office/drawing/2014/main" val="775236169"/>
                  </a:ext>
                </a:extLst>
              </a:tr>
              <a:tr h="406003">
                <a:tc>
                  <a:txBody>
                    <a:bodyPr/>
                    <a:lstStyle/>
                    <a:p>
                      <a:r>
                        <a:rPr lang="es-ES" sz="1200" b="0" i="0" kern="1200" dirty="0">
                          <a:solidFill>
                            <a:schemeClr val="dk1"/>
                          </a:solidFill>
                          <a:effectLst/>
                          <a:latin typeface="+mn-lt"/>
                          <a:ea typeface="+mn-ea"/>
                          <a:cs typeface="+mn-cs"/>
                        </a:rPr>
                        <a:t>WebSocket</a:t>
                      </a:r>
                      <a:endParaRPr lang="es-ES" sz="1200" dirty="0"/>
                    </a:p>
                  </a:txBody>
                  <a:tcPr/>
                </a:tc>
                <a:tc>
                  <a:txBody>
                    <a:bodyPr/>
                    <a:lstStyle/>
                    <a:p>
                      <a:r>
                        <a:rPr lang="es-ES" sz="1200" b="0" i="0" kern="1200" dirty="0">
                          <a:solidFill>
                            <a:schemeClr val="dk1"/>
                          </a:solidFill>
                          <a:effectLst/>
                          <a:latin typeface="+mn-lt"/>
                          <a:ea typeface="+mn-ea"/>
                          <a:cs typeface="+mn-cs"/>
                        </a:rPr>
                        <a:t>Protocolo que proporciona una conexión persistente entre un cliente y un servidor. Esto permite una comunicación en tiempo real entre las dos partes.</a:t>
                      </a:r>
                      <a:endParaRPr lang="es-ES" sz="1200" dirty="0"/>
                    </a:p>
                  </a:txBody>
                  <a:tcPr/>
                </a:tc>
                <a:tc>
                  <a:txBody>
                    <a:bodyPr/>
                    <a:lstStyle/>
                    <a:p>
                      <a:r>
                        <a:rPr lang="es-ES" sz="1200" b="0" i="0" kern="1200" dirty="0">
                          <a:solidFill>
                            <a:schemeClr val="dk1"/>
                          </a:solidFill>
                          <a:effectLst/>
                          <a:latin typeface="+mn-lt"/>
                          <a:ea typeface="+mn-ea"/>
                          <a:cs typeface="+mn-cs"/>
                        </a:rPr>
                        <a:t>Bidireccional, eficiente y fiable</a:t>
                      </a:r>
                      <a:endParaRPr lang="es-ES" sz="1200" dirty="0"/>
                    </a:p>
                  </a:txBody>
                  <a:tcPr/>
                </a:tc>
                <a:tc>
                  <a:txBody>
                    <a:bodyPr/>
                    <a:lstStyle/>
                    <a:p>
                      <a:r>
                        <a:rPr lang="es-ES" sz="1200" b="0" i="0" kern="1200" dirty="0">
                          <a:solidFill>
                            <a:schemeClr val="dk1"/>
                          </a:solidFill>
                          <a:effectLst/>
                          <a:latin typeface="+mn-lt"/>
                          <a:ea typeface="+mn-ea"/>
                          <a:cs typeface="+mn-cs"/>
                        </a:rPr>
                        <a:t>Requiere un navegador compatible</a:t>
                      </a:r>
                      <a:endParaRPr lang="es-ES" sz="1200" dirty="0"/>
                    </a:p>
                  </a:txBody>
                  <a:tcPr/>
                </a:tc>
                <a:tc>
                  <a:txBody>
                    <a:bodyPr/>
                    <a:lstStyle/>
                    <a:p>
                      <a:r>
                        <a:rPr lang="es-ES" sz="1200" b="0" i="0" kern="1200" dirty="0">
                          <a:solidFill>
                            <a:schemeClr val="dk1"/>
                          </a:solidFill>
                          <a:effectLst/>
                          <a:latin typeface="+mn-lt"/>
                          <a:ea typeface="+mn-ea"/>
                          <a:cs typeface="+mn-cs"/>
                        </a:rPr>
                        <a:t>La más popular</a:t>
                      </a:r>
                      <a:endParaRPr lang="es-ES" sz="1200" dirty="0"/>
                    </a:p>
                  </a:txBody>
                  <a:tcPr/>
                </a:tc>
                <a:extLst>
                  <a:ext uri="{0D108BD9-81ED-4DB2-BD59-A6C34878D82A}">
                    <a16:rowId xmlns:a16="http://schemas.microsoft.com/office/drawing/2014/main" val="2363996059"/>
                  </a:ext>
                </a:extLst>
              </a:tr>
              <a:tr h="275376">
                <a:tc>
                  <a:txBody>
                    <a:bodyPr/>
                    <a:lstStyle/>
                    <a:p>
                      <a:r>
                        <a:rPr lang="es-ES" sz="1200" b="0" i="0" kern="1200" dirty="0" err="1">
                          <a:solidFill>
                            <a:schemeClr val="dk1"/>
                          </a:solidFill>
                          <a:effectLst/>
                          <a:latin typeface="+mn-lt"/>
                          <a:ea typeface="+mn-ea"/>
                          <a:cs typeface="+mn-cs"/>
                        </a:rPr>
                        <a:t>ForeverFrame</a:t>
                      </a:r>
                      <a:endParaRPr lang="es-ES" sz="1200" dirty="0"/>
                    </a:p>
                  </a:txBody>
                  <a:tcPr/>
                </a:tc>
                <a:tc>
                  <a:txBody>
                    <a:bodyPr/>
                    <a:lstStyle/>
                    <a:p>
                      <a:r>
                        <a:rPr lang="es-ES" sz="1200" b="0" dirty="0">
                          <a:effectLst/>
                          <a:latin typeface="Google Sans"/>
                        </a:rPr>
                        <a:t>Variante de Long </a:t>
                      </a:r>
                      <a:r>
                        <a:rPr lang="es-ES" sz="1200" b="0" dirty="0" err="1">
                          <a:effectLst/>
                          <a:latin typeface="Google Sans"/>
                        </a:rPr>
                        <a:t>polling</a:t>
                      </a:r>
                      <a:r>
                        <a:rPr lang="es-ES" sz="1200" b="0" dirty="0">
                          <a:effectLst/>
                          <a:latin typeface="Google Sans"/>
                        </a:rPr>
                        <a:t> que permite al cliente enviar datos al servidor.</a:t>
                      </a:r>
                    </a:p>
                  </a:txBody>
                  <a:tcPr marL="152400" marR="152400" marT="152400" marB="152400" anchor="ctr"/>
                </a:tc>
                <a:tc>
                  <a:txBody>
                    <a:bodyPr/>
                    <a:lstStyle/>
                    <a:p>
                      <a:r>
                        <a:rPr lang="es-ES" sz="1200" b="0" i="0" kern="1200" dirty="0">
                          <a:solidFill>
                            <a:schemeClr val="dk1"/>
                          </a:solidFill>
                          <a:effectLst/>
                          <a:latin typeface="+mn-lt"/>
                          <a:ea typeface="+mn-ea"/>
                          <a:cs typeface="+mn-cs"/>
                        </a:rPr>
                        <a:t>Más eficiente que Long </a:t>
                      </a:r>
                      <a:r>
                        <a:rPr lang="es-ES" sz="1200" b="0" i="0" kern="1200" dirty="0" err="1">
                          <a:solidFill>
                            <a:schemeClr val="dk1"/>
                          </a:solidFill>
                          <a:effectLst/>
                          <a:latin typeface="+mn-lt"/>
                          <a:ea typeface="+mn-ea"/>
                          <a:cs typeface="+mn-cs"/>
                        </a:rPr>
                        <a:t>polling</a:t>
                      </a:r>
                      <a:r>
                        <a:rPr lang="es-ES" sz="1200" b="0" i="0" kern="1200" dirty="0">
                          <a:solidFill>
                            <a:schemeClr val="dk1"/>
                          </a:solidFill>
                          <a:effectLst/>
                          <a:latin typeface="+mn-lt"/>
                          <a:ea typeface="+mn-ea"/>
                          <a:cs typeface="+mn-cs"/>
                        </a:rPr>
                        <a:t> para clientes que envían datos con frecuencia</a:t>
                      </a:r>
                      <a:endParaRPr lang="es-ES" sz="1200" dirty="0"/>
                    </a:p>
                  </a:txBody>
                  <a:tcPr/>
                </a:tc>
                <a:tc>
                  <a:txBody>
                    <a:bodyPr/>
                    <a:lstStyle/>
                    <a:p>
                      <a:r>
                        <a:rPr lang="es-ES" sz="1200" b="0" i="0" kern="1200" dirty="0">
                          <a:solidFill>
                            <a:schemeClr val="dk1"/>
                          </a:solidFill>
                          <a:effectLst/>
                          <a:latin typeface="+mn-lt"/>
                          <a:ea typeface="+mn-ea"/>
                          <a:cs typeface="+mn-cs"/>
                        </a:rPr>
                        <a:t>No es tan compatible como otras tecnologías</a:t>
                      </a:r>
                      <a:endParaRPr lang="es-ES" sz="1200" dirty="0"/>
                    </a:p>
                  </a:txBody>
                  <a:tcPr/>
                </a:tc>
                <a:tc>
                  <a:txBody>
                    <a:bodyPr/>
                    <a:lstStyle/>
                    <a:p>
                      <a:r>
                        <a:rPr lang="es-ES" sz="1200" b="0" i="0" kern="1200" dirty="0">
                          <a:solidFill>
                            <a:schemeClr val="dk1"/>
                          </a:solidFill>
                          <a:effectLst/>
                          <a:latin typeface="+mn-lt"/>
                          <a:ea typeface="+mn-ea"/>
                          <a:cs typeface="+mn-cs"/>
                        </a:rPr>
                        <a:t>Menos popular que WebSocket</a:t>
                      </a:r>
                      <a:endParaRPr lang="es-ES" sz="1200" dirty="0"/>
                    </a:p>
                  </a:txBody>
                  <a:tcPr/>
                </a:tc>
                <a:extLst>
                  <a:ext uri="{0D108BD9-81ED-4DB2-BD59-A6C34878D82A}">
                    <a16:rowId xmlns:a16="http://schemas.microsoft.com/office/drawing/2014/main" val="2473347665"/>
                  </a:ext>
                </a:extLst>
              </a:tr>
              <a:tr h="275376">
                <a:tc>
                  <a:txBody>
                    <a:bodyPr/>
                    <a:lstStyle/>
                    <a:p>
                      <a:r>
                        <a:rPr lang="es-ES" sz="1200" b="0" i="0" kern="1200" dirty="0" err="1">
                          <a:solidFill>
                            <a:schemeClr val="dk1"/>
                          </a:solidFill>
                          <a:effectLst/>
                          <a:latin typeface="+mn-lt"/>
                          <a:ea typeface="+mn-ea"/>
                          <a:cs typeface="+mn-cs"/>
                        </a:rPr>
                        <a:t>SignalR</a:t>
                      </a:r>
                      <a:endParaRPr lang="es-ES" sz="1200" dirty="0"/>
                    </a:p>
                  </a:txBody>
                  <a:tcPr/>
                </a:tc>
                <a:tc>
                  <a:txBody>
                    <a:bodyPr/>
                    <a:lstStyle/>
                    <a:p>
                      <a:r>
                        <a:rPr lang="es-ES" sz="1200" b="0" i="0" kern="1200" dirty="0">
                          <a:solidFill>
                            <a:schemeClr val="dk1"/>
                          </a:solidFill>
                          <a:effectLst/>
                          <a:latin typeface="+mn-lt"/>
                          <a:ea typeface="+mn-ea"/>
                          <a:cs typeface="+mn-cs"/>
                        </a:rPr>
                        <a:t>Tecnología de Microsoft que proporciona una variedad de características para la comunicación en tiempo real. Esto incluye soporte para WebSocket, reconexión automática y soporte para múltiples plataformas.</a:t>
                      </a:r>
                      <a:endParaRPr lang="es-ES" sz="1200" dirty="0"/>
                    </a:p>
                  </a:txBody>
                  <a:tcPr/>
                </a:tc>
                <a:tc>
                  <a:txBody>
                    <a:bodyPr/>
                    <a:lstStyle/>
                    <a:p>
                      <a:r>
                        <a:rPr lang="es-ES" sz="1200" b="0" i="0" kern="1200" dirty="0">
                          <a:solidFill>
                            <a:schemeClr val="dk1"/>
                          </a:solidFill>
                          <a:effectLst/>
                          <a:latin typeface="+mn-lt"/>
                          <a:ea typeface="+mn-ea"/>
                          <a:cs typeface="+mn-cs"/>
                        </a:rPr>
                        <a:t>Altamente reactiva y fácil de usar</a:t>
                      </a:r>
                      <a:endParaRPr lang="es-ES" sz="1200" dirty="0"/>
                    </a:p>
                  </a:txBody>
                  <a:tcPr/>
                </a:tc>
                <a:tc>
                  <a:txBody>
                    <a:bodyPr/>
                    <a:lstStyle/>
                    <a:p>
                      <a:r>
                        <a:rPr lang="es-ES" sz="1200" b="0" i="0" kern="1200" dirty="0">
                          <a:solidFill>
                            <a:schemeClr val="dk1"/>
                          </a:solidFill>
                          <a:effectLst/>
                          <a:latin typeface="+mn-lt"/>
                          <a:ea typeface="+mn-ea"/>
                          <a:cs typeface="+mn-cs"/>
                        </a:rPr>
                        <a:t>Puede ser compleja de configurar</a:t>
                      </a:r>
                      <a:endParaRPr lang="es-ES" sz="1200" dirty="0"/>
                    </a:p>
                  </a:txBody>
                  <a:tcPr/>
                </a:tc>
                <a:tc>
                  <a:txBody>
                    <a:bodyPr/>
                    <a:lstStyle/>
                    <a:p>
                      <a:r>
                        <a:rPr lang="es-ES" sz="1200" b="0" i="0" kern="1200" dirty="0">
                          <a:solidFill>
                            <a:schemeClr val="dk1"/>
                          </a:solidFill>
                          <a:effectLst/>
                          <a:latin typeface="+mn-lt"/>
                          <a:ea typeface="+mn-ea"/>
                          <a:cs typeface="+mn-cs"/>
                        </a:rPr>
                        <a:t>Popular para aplicaciones empresariales</a:t>
                      </a:r>
                      <a:endParaRPr lang="es-ES" sz="1200" dirty="0"/>
                    </a:p>
                  </a:txBody>
                  <a:tcPr/>
                </a:tc>
                <a:extLst>
                  <a:ext uri="{0D108BD9-81ED-4DB2-BD59-A6C34878D82A}">
                    <a16:rowId xmlns:a16="http://schemas.microsoft.com/office/drawing/2014/main" val="3382437077"/>
                  </a:ext>
                </a:extLst>
              </a:tr>
            </a:tbl>
          </a:graphicData>
        </a:graphic>
      </p:graphicFrame>
    </p:spTree>
    <p:extLst>
      <p:ext uri="{BB962C8B-B14F-4D97-AF65-F5344CB8AC3E}">
        <p14:creationId xmlns:p14="http://schemas.microsoft.com/office/powerpoint/2010/main" val="20152585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F3BC1A-F37D-4F97-A8B3-984EEED98F00}"/>
              </a:ext>
            </a:extLst>
          </p:cNvPr>
          <p:cNvSpPr>
            <a:spLocks noGrp="1"/>
          </p:cNvSpPr>
          <p:nvPr>
            <p:ph type="sldNum" sz="quarter" idx="12"/>
          </p:nvPr>
        </p:nvSpPr>
        <p:spPr/>
        <p:txBody>
          <a:bodyPr/>
          <a:lstStyle/>
          <a:p>
            <a:fld id="{9A396ACE-1A63-459D-82B4-27C23849521D}" type="slidenum">
              <a:rPr lang="es-ES" smtClean="0"/>
              <a:t>61</a:t>
            </a:fld>
            <a:endParaRPr lang="es-ES"/>
          </a:p>
        </p:txBody>
      </p:sp>
    </p:spTree>
    <p:extLst>
      <p:ext uri="{BB962C8B-B14F-4D97-AF65-F5344CB8AC3E}">
        <p14:creationId xmlns:p14="http://schemas.microsoft.com/office/powerpoint/2010/main" val="4169165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7</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461694" y="1666320"/>
            <a:ext cx="162866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0.9</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090361"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1.0</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132387" y="1666320"/>
            <a:ext cx="405881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1.1</a:t>
            </a:r>
          </a:p>
        </p:txBody>
      </p: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7" name="CuadroTexto 6">
            <a:extLst>
              <a:ext uri="{FF2B5EF4-FFF2-40B4-BE49-F238E27FC236}">
                <a16:creationId xmlns:a16="http://schemas.microsoft.com/office/drawing/2014/main" id="{D847A936-46F7-346D-1C14-CB9CE63024CD}"/>
              </a:ext>
            </a:extLst>
          </p:cNvPr>
          <p:cNvSpPr txBox="1"/>
          <p:nvPr/>
        </p:nvSpPr>
        <p:spPr>
          <a:xfrm>
            <a:off x="7191203"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2.0</a:t>
            </a:r>
          </a:p>
        </p:txBody>
      </p:sp>
      <p:sp>
        <p:nvSpPr>
          <p:cNvPr id="8" name="CuadroTexto 7">
            <a:extLst>
              <a:ext uri="{FF2B5EF4-FFF2-40B4-BE49-F238E27FC236}">
                <a16:creationId xmlns:a16="http://schemas.microsoft.com/office/drawing/2014/main" id="{F750C6B3-1709-CA9D-5A4F-D0D5BA3FE4DC}"/>
              </a:ext>
            </a:extLst>
          </p:cNvPr>
          <p:cNvSpPr txBox="1"/>
          <p:nvPr/>
        </p:nvSpPr>
        <p:spPr>
          <a:xfrm>
            <a:off x="8231348"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3.0</a:t>
            </a:r>
          </a:p>
        </p:txBody>
      </p:sp>
      <p:cxnSp>
        <p:nvCxnSpPr>
          <p:cNvPr id="10" name="Conector recto 9">
            <a:extLst>
              <a:ext uri="{FF2B5EF4-FFF2-40B4-BE49-F238E27FC236}">
                <a16:creationId xmlns:a16="http://schemas.microsoft.com/office/drawing/2014/main" id="{E2D6F68E-E02B-95CA-A41E-D101DFA1B2C5}"/>
              </a:ext>
            </a:extLst>
          </p:cNvPr>
          <p:cNvCxnSpPr/>
          <p:nvPr/>
        </p:nvCxnSpPr>
        <p:spPr>
          <a:xfrm>
            <a:off x="2090360"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F19F7BE5-54E2-3F62-2652-FCECF6D63D6B}"/>
              </a:ext>
            </a:extLst>
          </p:cNvPr>
          <p:cNvCxnSpPr/>
          <p:nvPr/>
        </p:nvCxnSpPr>
        <p:spPr>
          <a:xfrm>
            <a:off x="3530385"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3CFA4079-ECF2-6D84-9072-7F94A78DE652}"/>
              </a:ext>
            </a:extLst>
          </p:cNvPr>
          <p:cNvCxnSpPr/>
          <p:nvPr/>
        </p:nvCxnSpPr>
        <p:spPr>
          <a:xfrm>
            <a:off x="622688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57A42F0-A9B0-9868-B525-EE33C6A47386}"/>
              </a:ext>
            </a:extLst>
          </p:cNvPr>
          <p:cNvCxnSpPr/>
          <p:nvPr/>
        </p:nvCxnSpPr>
        <p:spPr>
          <a:xfrm>
            <a:off x="484299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A1C0321-8B74-3D88-108F-ED36D929FEDE}"/>
              </a:ext>
            </a:extLst>
          </p:cNvPr>
          <p:cNvCxnSpPr/>
          <p:nvPr/>
        </p:nvCxnSpPr>
        <p:spPr>
          <a:xfrm>
            <a:off x="7426417"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39E776-DABC-7B84-BA36-3FA0E543B5CE}"/>
              </a:ext>
            </a:extLst>
          </p:cNvPr>
          <p:cNvCxnSpPr>
            <a:cxnSpLocks/>
          </p:cNvCxnSpPr>
          <p:nvPr/>
        </p:nvCxnSpPr>
        <p:spPr>
          <a:xfrm>
            <a:off x="461694" y="2035652"/>
            <a:ext cx="9083328"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32" name="Conector recto 31">
            <a:extLst>
              <a:ext uri="{FF2B5EF4-FFF2-40B4-BE49-F238E27FC236}">
                <a16:creationId xmlns:a16="http://schemas.microsoft.com/office/drawing/2014/main" id="{22A8A9F4-755D-3CCB-0C04-05E6AD0652AC}"/>
              </a:ext>
            </a:extLst>
          </p:cNvPr>
          <p:cNvCxnSpPr/>
          <p:nvPr/>
        </p:nvCxnSpPr>
        <p:spPr>
          <a:xfrm>
            <a:off x="893283" y="2035652"/>
            <a:ext cx="0" cy="131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C5FA91ED-391D-826E-AF64-1452ECA12BB2}"/>
              </a:ext>
            </a:extLst>
          </p:cNvPr>
          <p:cNvSpPr txBox="1"/>
          <p:nvPr/>
        </p:nvSpPr>
        <p:spPr>
          <a:xfrm>
            <a:off x="461694" y="2132756"/>
            <a:ext cx="921774" cy="261610"/>
          </a:xfrm>
          <a:prstGeom prst="rect">
            <a:avLst/>
          </a:prstGeom>
          <a:noFill/>
        </p:spPr>
        <p:txBody>
          <a:bodyPr wrap="square" rtlCol="0">
            <a:spAutoFit/>
          </a:bodyPr>
          <a:lstStyle/>
          <a:p>
            <a:pPr algn="ctr"/>
            <a:r>
              <a:rPr lang="es-ES" sz="1050" b="1" dirty="0"/>
              <a:t>1991</a:t>
            </a:r>
            <a:endParaRPr lang="es-ES" sz="1100" b="1" dirty="0"/>
          </a:p>
        </p:txBody>
      </p:sp>
      <p:sp>
        <p:nvSpPr>
          <p:cNvPr id="34" name="CuadroTexto 33">
            <a:extLst>
              <a:ext uri="{FF2B5EF4-FFF2-40B4-BE49-F238E27FC236}">
                <a16:creationId xmlns:a16="http://schemas.microsoft.com/office/drawing/2014/main" id="{67D18E57-B2F5-80F5-B72C-D936981A38E2}"/>
              </a:ext>
            </a:extLst>
          </p:cNvPr>
          <p:cNvSpPr txBox="1"/>
          <p:nvPr/>
        </p:nvSpPr>
        <p:spPr>
          <a:xfrm>
            <a:off x="1623022" y="2132756"/>
            <a:ext cx="921774" cy="261610"/>
          </a:xfrm>
          <a:prstGeom prst="rect">
            <a:avLst/>
          </a:prstGeom>
          <a:noFill/>
        </p:spPr>
        <p:txBody>
          <a:bodyPr wrap="square" rtlCol="0">
            <a:spAutoFit/>
          </a:bodyPr>
          <a:lstStyle/>
          <a:p>
            <a:pPr algn="ctr"/>
            <a:r>
              <a:rPr lang="es-ES" sz="1050" b="1" dirty="0"/>
              <a:t>1996</a:t>
            </a:r>
            <a:endParaRPr lang="es-ES" sz="1100" b="1" dirty="0"/>
          </a:p>
        </p:txBody>
      </p:sp>
      <p:sp>
        <p:nvSpPr>
          <p:cNvPr id="35" name="CuadroTexto 34">
            <a:extLst>
              <a:ext uri="{FF2B5EF4-FFF2-40B4-BE49-F238E27FC236}">
                <a16:creationId xmlns:a16="http://schemas.microsoft.com/office/drawing/2014/main" id="{B89CDC80-5BA9-07B7-C8FF-6CA6AEFC6F84}"/>
              </a:ext>
            </a:extLst>
          </p:cNvPr>
          <p:cNvSpPr txBox="1"/>
          <p:nvPr/>
        </p:nvSpPr>
        <p:spPr>
          <a:xfrm>
            <a:off x="4382105" y="2141016"/>
            <a:ext cx="921774" cy="261610"/>
          </a:xfrm>
          <a:prstGeom prst="rect">
            <a:avLst/>
          </a:prstGeom>
          <a:noFill/>
        </p:spPr>
        <p:txBody>
          <a:bodyPr wrap="square" rtlCol="0">
            <a:spAutoFit/>
          </a:bodyPr>
          <a:lstStyle/>
          <a:p>
            <a:pPr algn="ctr"/>
            <a:r>
              <a:rPr lang="es-ES" sz="1050" b="1" dirty="0"/>
              <a:t>2006</a:t>
            </a:r>
            <a:endParaRPr lang="es-ES" sz="1100" b="1" dirty="0"/>
          </a:p>
        </p:txBody>
      </p:sp>
      <p:sp>
        <p:nvSpPr>
          <p:cNvPr id="37" name="CuadroTexto 36">
            <a:extLst>
              <a:ext uri="{FF2B5EF4-FFF2-40B4-BE49-F238E27FC236}">
                <a16:creationId xmlns:a16="http://schemas.microsoft.com/office/drawing/2014/main" id="{4DA5DD45-C397-E699-7FAE-46A91869EF0D}"/>
              </a:ext>
            </a:extLst>
          </p:cNvPr>
          <p:cNvSpPr txBox="1"/>
          <p:nvPr/>
        </p:nvSpPr>
        <p:spPr>
          <a:xfrm>
            <a:off x="5768699" y="2141016"/>
            <a:ext cx="921774" cy="261610"/>
          </a:xfrm>
          <a:prstGeom prst="rect">
            <a:avLst/>
          </a:prstGeom>
          <a:noFill/>
        </p:spPr>
        <p:txBody>
          <a:bodyPr wrap="square" rtlCol="0">
            <a:spAutoFit/>
          </a:bodyPr>
          <a:lstStyle/>
          <a:p>
            <a:pPr algn="ctr"/>
            <a:r>
              <a:rPr lang="es-ES" sz="1050" b="1" dirty="0"/>
              <a:t>2011</a:t>
            </a:r>
            <a:endParaRPr lang="es-ES" sz="1100" b="1" dirty="0"/>
          </a:p>
        </p:txBody>
      </p:sp>
      <p:sp>
        <p:nvSpPr>
          <p:cNvPr id="40" name="CuadroTexto 39">
            <a:extLst>
              <a:ext uri="{FF2B5EF4-FFF2-40B4-BE49-F238E27FC236}">
                <a16:creationId xmlns:a16="http://schemas.microsoft.com/office/drawing/2014/main" id="{F145FC6F-5F6E-042C-25BF-7F751B8038ED}"/>
              </a:ext>
            </a:extLst>
          </p:cNvPr>
          <p:cNvSpPr txBox="1"/>
          <p:nvPr/>
        </p:nvSpPr>
        <p:spPr>
          <a:xfrm>
            <a:off x="3089150" y="2132756"/>
            <a:ext cx="921774" cy="261610"/>
          </a:xfrm>
          <a:prstGeom prst="rect">
            <a:avLst/>
          </a:prstGeom>
          <a:noFill/>
        </p:spPr>
        <p:txBody>
          <a:bodyPr wrap="square" rtlCol="0">
            <a:spAutoFit/>
          </a:bodyPr>
          <a:lstStyle/>
          <a:p>
            <a:pPr algn="ctr"/>
            <a:r>
              <a:rPr lang="es-ES" sz="1050" b="1" dirty="0"/>
              <a:t>2001</a:t>
            </a:r>
            <a:endParaRPr lang="es-ES" sz="1100" b="1" dirty="0"/>
          </a:p>
        </p:txBody>
      </p:sp>
      <p:sp>
        <p:nvSpPr>
          <p:cNvPr id="41" name="CuadroTexto 40">
            <a:extLst>
              <a:ext uri="{FF2B5EF4-FFF2-40B4-BE49-F238E27FC236}">
                <a16:creationId xmlns:a16="http://schemas.microsoft.com/office/drawing/2014/main" id="{049E9083-5C22-4141-07C0-646461C8CE2C}"/>
              </a:ext>
            </a:extLst>
          </p:cNvPr>
          <p:cNvSpPr txBox="1"/>
          <p:nvPr/>
        </p:nvSpPr>
        <p:spPr>
          <a:xfrm>
            <a:off x="6965530" y="2141016"/>
            <a:ext cx="921774" cy="261610"/>
          </a:xfrm>
          <a:prstGeom prst="rect">
            <a:avLst/>
          </a:prstGeom>
          <a:noFill/>
        </p:spPr>
        <p:txBody>
          <a:bodyPr wrap="square" rtlCol="0">
            <a:spAutoFit/>
          </a:bodyPr>
          <a:lstStyle/>
          <a:p>
            <a:pPr algn="ctr"/>
            <a:r>
              <a:rPr lang="es-ES" sz="1050" b="1" dirty="0"/>
              <a:t>2016</a:t>
            </a:r>
            <a:endParaRPr lang="es-ES" sz="1100" b="1" dirty="0"/>
          </a:p>
        </p:txBody>
      </p:sp>
      <p:sp>
        <p:nvSpPr>
          <p:cNvPr id="42" name="CuadroTexto 41">
            <a:extLst>
              <a:ext uri="{FF2B5EF4-FFF2-40B4-BE49-F238E27FC236}">
                <a16:creationId xmlns:a16="http://schemas.microsoft.com/office/drawing/2014/main" id="{641D7E3F-B085-24C8-5CC1-D2A760F06C6D}"/>
              </a:ext>
            </a:extLst>
          </p:cNvPr>
          <p:cNvSpPr txBox="1"/>
          <p:nvPr/>
        </p:nvSpPr>
        <p:spPr>
          <a:xfrm>
            <a:off x="8623248" y="2132756"/>
            <a:ext cx="921774" cy="261610"/>
          </a:xfrm>
          <a:prstGeom prst="rect">
            <a:avLst/>
          </a:prstGeom>
          <a:noFill/>
        </p:spPr>
        <p:txBody>
          <a:bodyPr wrap="square" rtlCol="0">
            <a:spAutoFit/>
          </a:bodyPr>
          <a:lstStyle/>
          <a:p>
            <a:pPr algn="ctr"/>
            <a:r>
              <a:rPr lang="es-ES" sz="1050" b="1" dirty="0"/>
              <a:t>2021</a:t>
            </a:r>
            <a:endParaRPr lang="es-ES" sz="1100" b="1" dirty="0"/>
          </a:p>
        </p:txBody>
      </p:sp>
      <p:sp>
        <p:nvSpPr>
          <p:cNvPr id="44" name="CuadroTexto 43">
            <a:extLst>
              <a:ext uri="{FF2B5EF4-FFF2-40B4-BE49-F238E27FC236}">
                <a16:creationId xmlns:a16="http://schemas.microsoft.com/office/drawing/2014/main" id="{60A9BF88-8533-59DF-5418-B58C6E1EACBA}"/>
              </a:ext>
            </a:extLst>
          </p:cNvPr>
          <p:cNvSpPr txBox="1"/>
          <p:nvPr/>
        </p:nvSpPr>
        <p:spPr>
          <a:xfrm>
            <a:off x="437152" y="2864010"/>
            <a:ext cx="8811680" cy="646331"/>
          </a:xfrm>
          <a:prstGeom prst="rect">
            <a:avLst/>
          </a:prstGeom>
          <a:noFill/>
        </p:spPr>
        <p:txBody>
          <a:bodyPr wrap="square" rtlCol="0">
            <a:spAutoFit/>
          </a:bodyPr>
          <a:lstStyle/>
          <a:p>
            <a:pPr marL="285750" indent="-285750">
              <a:buFont typeface="Arial" panose="020B0604020202020204" pitchFamily="34" charset="0"/>
              <a:buChar char="•"/>
            </a:pPr>
            <a:r>
              <a:rPr lang="es-ES" dirty="0"/>
              <a:t>Es lo primero que surgió para la comunicación entre cliente/servidor.</a:t>
            </a:r>
          </a:p>
          <a:p>
            <a:pPr marL="285750" indent="-285750">
              <a:buFont typeface="Arial" panose="020B0604020202020204" pitchFamily="34" charset="0"/>
              <a:buChar char="•"/>
            </a:pPr>
            <a:r>
              <a:rPr lang="es-ES" dirty="0"/>
              <a:t>Protocolo orientado a transacciones.</a:t>
            </a:r>
          </a:p>
        </p:txBody>
      </p:sp>
      <p:sp>
        <p:nvSpPr>
          <p:cNvPr id="45" name="CuadroTexto 44">
            <a:extLst>
              <a:ext uri="{FF2B5EF4-FFF2-40B4-BE49-F238E27FC236}">
                <a16:creationId xmlns:a16="http://schemas.microsoft.com/office/drawing/2014/main" id="{A6DDEA85-5845-2AB2-C065-C13E17F41D9F}"/>
              </a:ext>
            </a:extLst>
          </p:cNvPr>
          <p:cNvSpPr txBox="1"/>
          <p:nvPr/>
        </p:nvSpPr>
        <p:spPr>
          <a:xfrm>
            <a:off x="437152" y="697105"/>
            <a:ext cx="2190135" cy="369332"/>
          </a:xfrm>
          <a:prstGeom prst="rect">
            <a:avLst/>
          </a:prstGeom>
          <a:noFill/>
        </p:spPr>
        <p:txBody>
          <a:bodyPr wrap="square" rtlCol="0">
            <a:spAutoFit/>
          </a:bodyPr>
          <a:lstStyle/>
          <a:p>
            <a:r>
              <a:rPr lang="es-ES" b="1" dirty="0"/>
              <a:t>Protocolo HTTP</a:t>
            </a:r>
          </a:p>
        </p:txBody>
      </p:sp>
      <p:pic>
        <p:nvPicPr>
          <p:cNvPr id="5" name="Imagen 4">
            <a:extLst>
              <a:ext uri="{FF2B5EF4-FFF2-40B4-BE49-F238E27FC236}">
                <a16:creationId xmlns:a16="http://schemas.microsoft.com/office/drawing/2014/main" id="{399027DD-ECCE-D499-E7C1-4D7C42AD4B3A}"/>
              </a:ext>
            </a:extLst>
          </p:cNvPr>
          <p:cNvPicPr>
            <a:picLocks noChangeAspect="1"/>
          </p:cNvPicPr>
          <p:nvPr/>
        </p:nvPicPr>
        <p:blipFill>
          <a:blip r:embed="rId3"/>
          <a:stretch>
            <a:fillRect/>
          </a:stretch>
        </p:blipFill>
        <p:spPr>
          <a:xfrm>
            <a:off x="461694" y="3971725"/>
            <a:ext cx="5403529" cy="1853062"/>
          </a:xfrm>
          <a:prstGeom prst="rect">
            <a:avLst/>
          </a:prstGeom>
        </p:spPr>
      </p:pic>
    </p:spTree>
    <p:extLst>
      <p:ext uri="{BB962C8B-B14F-4D97-AF65-F5344CB8AC3E}">
        <p14:creationId xmlns:p14="http://schemas.microsoft.com/office/powerpoint/2010/main" val="1996039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esquinas redondeadas 10">
            <a:extLst>
              <a:ext uri="{FF2B5EF4-FFF2-40B4-BE49-F238E27FC236}">
                <a16:creationId xmlns:a16="http://schemas.microsoft.com/office/drawing/2014/main" id="{388E5587-B970-9C13-6AC1-D0640F6339CE}"/>
              </a:ext>
            </a:extLst>
          </p:cNvPr>
          <p:cNvSpPr/>
          <p:nvPr/>
        </p:nvSpPr>
        <p:spPr>
          <a:xfrm>
            <a:off x="487820" y="2743200"/>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8</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Long </a:t>
            </a:r>
            <a:r>
              <a:rPr lang="es-ES" b="1" dirty="0" err="1"/>
              <a:t>Polling</a:t>
            </a:r>
            <a:r>
              <a:rPr lang="es-ES" b="1" dirty="0"/>
              <a:t> (Sondeo largo)</a:t>
            </a:r>
          </a:p>
        </p:txBody>
      </p:sp>
      <p:sp>
        <p:nvSpPr>
          <p:cNvPr id="3" name="CuadroTexto 2">
            <a:extLst>
              <a:ext uri="{FF2B5EF4-FFF2-40B4-BE49-F238E27FC236}">
                <a16:creationId xmlns:a16="http://schemas.microsoft.com/office/drawing/2014/main" id="{AC1BF9D9-D645-E6EF-6954-1AB4719849EC}"/>
              </a:ext>
            </a:extLst>
          </p:cNvPr>
          <p:cNvSpPr txBox="1"/>
          <p:nvPr/>
        </p:nvSpPr>
        <p:spPr>
          <a:xfrm>
            <a:off x="470538" y="1265872"/>
            <a:ext cx="9048066" cy="1477328"/>
          </a:xfrm>
          <a:prstGeom prst="rect">
            <a:avLst/>
          </a:prstGeom>
          <a:noFill/>
        </p:spPr>
        <p:txBody>
          <a:bodyPr wrap="square" rtlCol="0">
            <a:spAutoFit/>
          </a:bodyPr>
          <a:lstStyle/>
          <a:p>
            <a:pPr marL="285750" indent="-285750">
              <a:buFont typeface="Arial" panose="020B0604020202020204" pitchFamily="34" charset="0"/>
              <a:buChar char="•"/>
            </a:pPr>
            <a:r>
              <a:rPr lang="es-ES" dirty="0"/>
              <a:t>La técnica de Long </a:t>
            </a:r>
            <a:r>
              <a:rPr lang="es-ES" dirty="0" err="1"/>
              <a:t>Polling</a:t>
            </a:r>
            <a:r>
              <a:rPr lang="es-ES" dirty="0"/>
              <a:t> </a:t>
            </a:r>
            <a:r>
              <a:rPr lang="es-ES" b="1" dirty="0"/>
              <a:t>no tiene un creador específico</a:t>
            </a:r>
            <a:r>
              <a:rPr lang="es-ES" dirty="0"/>
              <a:t>, ya que se desarrolló a partir de conceptos existentes de comunicación entre clientes y servidores. </a:t>
            </a:r>
          </a:p>
          <a:p>
            <a:pPr marL="285750" indent="-285750">
              <a:buFont typeface="Arial" panose="020B0604020202020204" pitchFamily="34" charset="0"/>
              <a:buChar char="•"/>
            </a:pPr>
            <a:r>
              <a:rPr lang="es-ES" dirty="0"/>
              <a:t>Permite a un cliente </a:t>
            </a:r>
            <a:r>
              <a:rPr lang="es-ES" u="sng" dirty="0"/>
              <a:t>mantener una conexión abierta </a:t>
            </a:r>
            <a:r>
              <a:rPr lang="es-ES" dirty="0"/>
              <a:t>con un servidor, de manera que el servidor puede enviar datos al cliente cuando están disponibles y los recibirá al instante.</a:t>
            </a:r>
          </a:p>
          <a:p>
            <a:endParaRPr lang="es-ES" dirty="0"/>
          </a:p>
        </p:txBody>
      </p:sp>
      <p:sp>
        <p:nvSpPr>
          <p:cNvPr id="13" name="CuadroTexto 12">
            <a:extLst>
              <a:ext uri="{FF2B5EF4-FFF2-40B4-BE49-F238E27FC236}">
                <a16:creationId xmlns:a16="http://schemas.microsoft.com/office/drawing/2014/main" id="{ACDFA25B-1C55-59BA-4C50-A29D03BC7E9A}"/>
              </a:ext>
            </a:extLst>
          </p:cNvPr>
          <p:cNvSpPr txBox="1"/>
          <p:nvPr/>
        </p:nvSpPr>
        <p:spPr>
          <a:xfrm>
            <a:off x="764178" y="3045241"/>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Fácil de implementar.</a:t>
            </a:r>
          </a:p>
          <a:p>
            <a:pPr marL="285750" indent="-285750">
              <a:buFont typeface="Arial" panose="020B0604020202020204" pitchFamily="34" charset="0"/>
              <a:buChar char="•"/>
            </a:pPr>
            <a:r>
              <a:rPr lang="es-ES" dirty="0"/>
              <a:t>Compatible con todos los navegadores web modernos.</a:t>
            </a:r>
          </a:p>
          <a:p>
            <a:endParaRPr lang="es-ES" dirty="0"/>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t>Puede ser ineficiente si el servidor no tiene datos disponibles con frecuencia.</a:t>
            </a:r>
          </a:p>
          <a:p>
            <a:pPr marL="285750" indent="-285750">
              <a:buFont typeface="Arial" panose="020B0604020202020204" pitchFamily="34" charset="0"/>
              <a:buChar char="•"/>
            </a:pPr>
            <a:r>
              <a:rPr lang="es-ES" dirty="0"/>
              <a:t>Puede generar una gran cantidad de tráfico HTTP innecesario.</a:t>
            </a:r>
          </a:p>
        </p:txBody>
      </p:sp>
    </p:spTree>
    <p:extLst>
      <p:ext uri="{BB962C8B-B14F-4D97-AF65-F5344CB8AC3E}">
        <p14:creationId xmlns:p14="http://schemas.microsoft.com/office/powerpoint/2010/main" val="2094976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9</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Server </a:t>
            </a:r>
            <a:r>
              <a:rPr lang="es-ES" b="1" dirty="0" err="1"/>
              <a:t>Sent</a:t>
            </a:r>
            <a:r>
              <a:rPr lang="es-ES" b="1" dirty="0"/>
              <a:t> </a:t>
            </a:r>
            <a:r>
              <a:rPr lang="es-ES" b="1" dirty="0" err="1"/>
              <a:t>Events</a:t>
            </a:r>
            <a:r>
              <a:rPr lang="es-ES" b="1" dirty="0"/>
              <a:t> - SSE</a:t>
            </a:r>
          </a:p>
        </p:txBody>
      </p:sp>
      <p:sp>
        <p:nvSpPr>
          <p:cNvPr id="7" name="CuadroTexto 6">
            <a:extLst>
              <a:ext uri="{FF2B5EF4-FFF2-40B4-BE49-F238E27FC236}">
                <a16:creationId xmlns:a16="http://schemas.microsoft.com/office/drawing/2014/main" id="{707605E6-FE60-F9A1-DF65-D28869CF1549}"/>
              </a:ext>
            </a:extLst>
          </p:cNvPr>
          <p:cNvSpPr txBox="1"/>
          <p:nvPr/>
        </p:nvSpPr>
        <p:spPr>
          <a:xfrm>
            <a:off x="2091145" y="1365429"/>
            <a:ext cx="7431678" cy="1754326"/>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está relacionado con el desarrollo de Server-</a:t>
            </a:r>
            <a:r>
              <a:rPr lang="es-ES" dirty="0" err="1"/>
              <a:t>Sent</a:t>
            </a:r>
            <a:r>
              <a:rPr lang="es-ES" dirty="0"/>
              <a:t> </a:t>
            </a:r>
            <a:r>
              <a:rPr lang="es-ES" dirty="0" err="1"/>
              <a:t>Events</a:t>
            </a:r>
            <a:r>
              <a:rPr lang="es-ES" dirty="0"/>
              <a:t>. Sin embargo, es importante señalar que la creación de tecnologías web suele ser el resultado de colaboraciones dentro de la comunidad.</a:t>
            </a:r>
          </a:p>
          <a:p>
            <a:pPr marL="285750" indent="-285750" algn="just">
              <a:buFont typeface="Arial" panose="020B0604020202020204" pitchFamily="34" charset="0"/>
              <a:buChar char="•"/>
            </a:pPr>
            <a:r>
              <a:rPr lang="es-ES" dirty="0"/>
              <a:t>Es una tecnología web que permite la </a:t>
            </a:r>
            <a:r>
              <a:rPr lang="es-ES" u="sng" dirty="0"/>
              <a:t>comunicación unidireccion</a:t>
            </a:r>
            <a:r>
              <a:rPr lang="es-ES" dirty="0"/>
              <a:t>al desde el servidor hacia el cliente a través de conexiones HTTP. </a:t>
            </a:r>
          </a:p>
          <a:p>
            <a:pPr marL="285750" indent="-285750" algn="just">
              <a:buFont typeface="Arial" panose="020B0604020202020204" pitchFamily="34" charset="0"/>
              <a:buChar char="•"/>
            </a:pPr>
            <a:endParaRPr lang="es-ES" dirty="0"/>
          </a:p>
        </p:txBody>
      </p:sp>
      <p:sp>
        <p:nvSpPr>
          <p:cNvPr id="8" name="CuadroTexto 7">
            <a:extLst>
              <a:ext uri="{FF2B5EF4-FFF2-40B4-BE49-F238E27FC236}">
                <a16:creationId xmlns:a16="http://schemas.microsoft.com/office/drawing/2014/main" id="{E09BA429-374A-7092-1105-429C954D6945}"/>
              </a:ext>
            </a:extLst>
          </p:cNvPr>
          <p:cNvSpPr txBox="1"/>
          <p:nvPr/>
        </p:nvSpPr>
        <p:spPr>
          <a:xfrm>
            <a:off x="372215" y="2711293"/>
            <a:ext cx="1626559"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a:t>
            </a:r>
          </a:p>
        </p:txBody>
      </p:sp>
      <p:sp>
        <p:nvSpPr>
          <p:cNvPr id="2" name="Elipse 1">
            <a:extLst>
              <a:ext uri="{FF2B5EF4-FFF2-40B4-BE49-F238E27FC236}">
                <a16:creationId xmlns:a16="http://schemas.microsoft.com/office/drawing/2014/main" id="{0E5C339C-CAC2-20B3-09A4-197B80809B75}"/>
              </a:ext>
            </a:extLst>
          </p:cNvPr>
          <p:cNvSpPr/>
          <p:nvPr/>
        </p:nvSpPr>
        <p:spPr>
          <a:xfrm>
            <a:off x="487820" y="1365429"/>
            <a:ext cx="1376871" cy="13458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6" name="Picture 2" descr="Ian Hickson joins IMB's Scientific Advisory Board: IMB Mainz">
            <a:extLst>
              <a:ext uri="{FF2B5EF4-FFF2-40B4-BE49-F238E27FC236}">
                <a16:creationId xmlns:a16="http://schemas.microsoft.com/office/drawing/2014/main" id="{89422EF4-949A-4593-A44A-3F43EAE83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84" y="1365429"/>
            <a:ext cx="1345864" cy="1345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1AD3EF96-537F-777B-776E-59B32152FCF2}"/>
              </a:ext>
            </a:extLst>
          </p:cNvPr>
          <p:cNvSpPr/>
          <p:nvPr/>
        </p:nvSpPr>
        <p:spPr>
          <a:xfrm>
            <a:off x="487820" y="3093217"/>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2CEF4C6C-F195-2E2A-0AD7-70F0ADCB084A}"/>
              </a:ext>
            </a:extLst>
          </p:cNvPr>
          <p:cNvSpPr txBox="1"/>
          <p:nvPr/>
        </p:nvSpPr>
        <p:spPr>
          <a:xfrm>
            <a:off x="855618" y="3387080"/>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Es más eficiente que Long </a:t>
            </a:r>
            <a:r>
              <a:rPr lang="es-ES" dirty="0" err="1"/>
              <a:t>Polling</a:t>
            </a:r>
            <a:r>
              <a:rPr lang="es-ES" dirty="0"/>
              <a:t> ya que el servidor no tiene que mantener una conexión abierta continuamente.</a:t>
            </a:r>
          </a:p>
          <a:p>
            <a:pPr marL="285750" indent="-285750">
              <a:buFont typeface="Arial" panose="020B0604020202020204" pitchFamily="34" charset="0"/>
              <a:buChar char="•"/>
            </a:pPr>
            <a:r>
              <a:rPr lang="es-ES" dirty="0"/>
              <a:t>Tiene mucha compatibilidad con los navegadores.</a:t>
            </a:r>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Es unidireccional.</a:t>
            </a:r>
          </a:p>
          <a:p>
            <a:pPr marL="285750" indent="-285750">
              <a:buFont typeface="Arial" panose="020B0604020202020204" pitchFamily="34" charset="0"/>
              <a:buChar char="•"/>
            </a:pPr>
            <a:r>
              <a:rPr lang="es-ES" dirty="0">
                <a:solidFill>
                  <a:schemeClr val="tx1"/>
                </a:solidFill>
              </a:rPr>
              <a:t>Al utilizar el protocolo HTTP estás más expuesto a fallos en la red.</a:t>
            </a:r>
          </a:p>
        </p:txBody>
      </p:sp>
    </p:spTree>
    <p:extLst>
      <p:ext uri="{BB962C8B-B14F-4D97-AF65-F5344CB8AC3E}">
        <p14:creationId xmlns:p14="http://schemas.microsoft.com/office/powerpoint/2010/main" val="233395762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75962</TotalTime>
  <Words>6911</Words>
  <Application>Microsoft Office PowerPoint</Application>
  <PresentationFormat>A4 (210 x 297 mm)</PresentationFormat>
  <Paragraphs>586</Paragraphs>
  <Slides>61</Slides>
  <Notes>29</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61</vt:i4>
      </vt:variant>
    </vt:vector>
  </HeadingPairs>
  <TitlesOfParts>
    <vt:vector size="71" baseType="lpstr">
      <vt:lpstr>Arial</vt:lpstr>
      <vt:lpstr>BlinkMacSystemFont</vt:lpstr>
      <vt:lpstr>Calibri</vt:lpstr>
      <vt:lpstr>Calibri Light</vt:lpstr>
      <vt:lpstr>Consolas</vt:lpstr>
      <vt:lpstr>Google Sans</vt:lpstr>
      <vt:lpstr>Open Sans</vt:lpstr>
      <vt:lpstr>OpenSans-Regular</vt:lpstr>
      <vt:lpstr>Söhne</vt:lpstr>
      <vt:lpstr>Tema de Office</vt:lpstr>
      <vt:lpstr>Análisis de estrategias para la comunicación en tiempo real en aplicación con arquitectura cliente servidor  </vt:lpstr>
      <vt:lpstr>Sobre mí…</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Chat en línea</vt:lpstr>
      <vt:lpstr>Juegos en línea</vt:lpstr>
      <vt:lpstr>Streaming video</vt:lpstr>
      <vt:lpstr>Estado de las divisas en tiempo real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Resumen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Stella Esparza Torregrosa</cp:lastModifiedBy>
  <cp:revision>896</cp:revision>
  <dcterms:created xsi:type="dcterms:W3CDTF">2019-09-18T15:43:09Z</dcterms:created>
  <dcterms:modified xsi:type="dcterms:W3CDTF">2024-01-24T17:36:21Z</dcterms:modified>
</cp:coreProperties>
</file>